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Nuni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5.xml"/><Relationship Id="rId63" Type="http://schemas.openxmlformats.org/officeDocument/2006/relationships/font" Target="fonts/Nuni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7eea454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7eea45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8232229e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8232229e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7eea454e4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7eea454e4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8232229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8232229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8232229e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8232229e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823222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823222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7eea454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7eea454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7eea454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7eea454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7eea454e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7eea454e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7eea454e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7eea454e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8232229e2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8232229e2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7efb4a3e9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7efb4a3e9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7eea454e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7eea454e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7eea454e4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7eea454e4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7eea454e4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7eea454e4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7eea454e4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7eea454e4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7eea454e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7eea454e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7eea454e4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e7eea454e4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7eea454e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7eea454e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7eea454e4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e7eea454e4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7eea454e4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7eea454e4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8232229e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8232229e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7eea454e4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e7eea454e4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8232229e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8232229e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8232229e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8232229e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8232229e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8232229e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8232229e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8232229e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8232229e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8232229e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8232229e2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8232229e2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8232229e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e8232229e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8232229e2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8232229e2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51e400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51e400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7eea454e4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7eea454e4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51e4005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51e4005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51e4005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151e4005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51e4005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51e4005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51e4005e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51e4005e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51e4005e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51e4005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51e4005e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151e4005e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51e4005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151e4005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51e4005e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51e4005e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823222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e8232229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8232229e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8232229e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8232229e2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8232229e2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8232229e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e8232229e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8232229e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e8232229e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8232229e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8232229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8232229e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e8232229e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e823222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e8232229e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8232229e2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8232229e2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8232229e2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8232229e2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8232229e2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8232229e2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8232229e2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8232229e2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hyperlink" Target="https://docs.google.com/spreadsheets/d/1bv0JrH8vdqgaMT03EvMGOo09vd6eTwaB/edit?usp=sharing&amp;ouid=102723882039544644411&amp;rtpof=true&amp;sd=tru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hyperlink" Target="https://docs.google.com/spreadsheets/d/1XmRgKvUfqhNuZaHf6roL51u32rR6VpOp/edit?usp=sharing&amp;ouid=102723882039544644411&amp;rtpof=true&amp;sd=tru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37.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72700" y="1021675"/>
            <a:ext cx="79986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s">
                <a:solidFill>
                  <a:srgbClr val="000000"/>
                </a:solidFill>
              </a:rPr>
              <a:t>Aplicación web para la gestión de odontogramas para las clínicas dentales</a:t>
            </a:r>
            <a:endParaRPr b="1">
              <a:solidFill>
                <a:srgbClr val="000000"/>
              </a:solidFill>
            </a:endParaRPr>
          </a:p>
        </p:txBody>
      </p:sp>
      <p:sp>
        <p:nvSpPr>
          <p:cNvPr id="129" name="Google Shape;129;p13"/>
          <p:cNvSpPr txBox="1"/>
          <p:nvPr>
            <p:ph idx="1" type="subTitle"/>
          </p:nvPr>
        </p:nvSpPr>
        <p:spPr>
          <a:xfrm>
            <a:off x="4572000" y="2526400"/>
            <a:ext cx="4074600" cy="21300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b="1" lang="es" sz="1500">
                <a:latin typeface="Nunito"/>
                <a:ea typeface="Nunito"/>
                <a:cs typeface="Nunito"/>
                <a:sym typeface="Nunito"/>
              </a:rPr>
              <a:t>Integrantes:</a:t>
            </a:r>
            <a:endParaRPr b="1" sz="1500">
              <a:latin typeface="Nunito"/>
              <a:ea typeface="Nunito"/>
              <a:cs typeface="Nunito"/>
              <a:sym typeface="Nunito"/>
            </a:endParaRPr>
          </a:p>
          <a:p>
            <a:pPr indent="0" lvl="0" marL="0" rtl="0" algn="l">
              <a:lnSpc>
                <a:spcPct val="80000"/>
              </a:lnSpc>
              <a:spcBef>
                <a:spcPts val="0"/>
              </a:spcBef>
              <a:spcAft>
                <a:spcPts val="0"/>
              </a:spcAft>
              <a:buNone/>
            </a:pPr>
            <a:r>
              <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Cullanco Acevedo, Angel Nerbayeis</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Chiclla Orihuela Geraldhine</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Gonzales Medrano Joan Job</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Hilario Machuca john</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Ricaldi Mendez </a:t>
            </a:r>
            <a:r>
              <a:rPr lang="es" sz="1500">
                <a:latin typeface="Nunito"/>
                <a:ea typeface="Nunito"/>
                <a:cs typeface="Nunito"/>
                <a:sym typeface="Nunito"/>
              </a:rPr>
              <a:t>Jordan</a:t>
            </a:r>
            <a:r>
              <a:rPr lang="es" sz="1500">
                <a:latin typeface="Nunito"/>
                <a:ea typeface="Nunito"/>
                <a:cs typeface="Nunito"/>
                <a:sym typeface="Nunito"/>
              </a:rPr>
              <a:t> Angelo</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Pimentel Palomino, Hugo Walter</a:t>
            </a:r>
            <a:endParaRPr sz="1500">
              <a:latin typeface="Nunito"/>
              <a:ea typeface="Nunito"/>
              <a:cs typeface="Nunito"/>
              <a:sym typeface="Nunito"/>
            </a:endParaRPr>
          </a:p>
          <a:p>
            <a:pPr indent="0" lvl="0" marL="0" rtl="0" algn="l">
              <a:lnSpc>
                <a:spcPct val="80000"/>
              </a:lnSpc>
              <a:spcBef>
                <a:spcPts val="0"/>
              </a:spcBef>
              <a:spcAft>
                <a:spcPts val="0"/>
              </a:spcAft>
              <a:buNone/>
            </a:pPr>
            <a:r>
              <a:t/>
            </a:r>
            <a:endParaRPr sz="1500">
              <a:latin typeface="Nunito"/>
              <a:ea typeface="Nunito"/>
              <a:cs typeface="Nunito"/>
              <a:sym typeface="Nunito"/>
            </a:endParaRPr>
          </a:p>
        </p:txBody>
      </p:sp>
      <p:pic>
        <p:nvPicPr>
          <p:cNvPr id="130" name="Google Shape;130;p13"/>
          <p:cNvPicPr preferRelativeResize="0"/>
          <p:nvPr/>
        </p:nvPicPr>
        <p:blipFill rotWithShape="1">
          <a:blip r:embed="rId3">
            <a:alphaModFix/>
          </a:blip>
          <a:srcRect b="33529" l="26542" r="26221" t="47210"/>
          <a:stretch/>
        </p:blipFill>
        <p:spPr>
          <a:xfrm>
            <a:off x="391300" y="2820975"/>
            <a:ext cx="4180700" cy="8781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2" name="Shape 192"/>
        <p:cNvGrpSpPr/>
        <p:nvPr/>
      </p:nvGrpSpPr>
      <p:grpSpPr>
        <a:xfrm>
          <a:off x="0" y="0"/>
          <a:ext cx="0" cy="0"/>
          <a:chOff x="0" y="0"/>
          <a:chExt cx="0" cy="0"/>
        </a:xfrm>
      </p:grpSpPr>
      <p:sp>
        <p:nvSpPr>
          <p:cNvPr id="193" name="Google Shape;193;p22"/>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2</a:t>
            </a:r>
            <a:endParaRPr b="1" sz="6000"/>
          </a:p>
        </p:txBody>
      </p:sp>
      <p:sp>
        <p:nvSpPr>
          <p:cNvPr id="194" name="Google Shape;194;p22"/>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ESTUDIO DE FACTIBILIDAD</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idx="1" type="body"/>
          </p:nvPr>
        </p:nvSpPr>
        <p:spPr>
          <a:xfrm>
            <a:off x="3314275" y="0"/>
            <a:ext cx="4258500" cy="641100"/>
          </a:xfrm>
          <a:prstGeom prst="rect">
            <a:avLst/>
          </a:prstGeom>
        </p:spPr>
        <p:txBody>
          <a:bodyPr anchorCtr="0" anchor="t" bIns="91425" lIns="91425" spcFirstLastPara="1" rIns="91425" wrap="square" tIns="91425">
            <a:normAutofit fontScale="92500"/>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Alternativas de Solución</a:t>
            </a:r>
            <a:endParaRPr b="1" sz="3000">
              <a:solidFill>
                <a:srgbClr val="FFFFFF"/>
              </a:solidFill>
              <a:latin typeface="Nunito"/>
              <a:ea typeface="Nunito"/>
              <a:cs typeface="Nunito"/>
              <a:sym typeface="Nunito"/>
            </a:endParaRPr>
          </a:p>
        </p:txBody>
      </p:sp>
      <p:sp>
        <p:nvSpPr>
          <p:cNvPr id="200" name="Google Shape;200;p23"/>
          <p:cNvSpPr txBox="1"/>
          <p:nvPr/>
        </p:nvSpPr>
        <p:spPr>
          <a:xfrm>
            <a:off x="4308025" y="1526125"/>
            <a:ext cx="4258500" cy="15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latin typeface="Nunito"/>
                <a:ea typeface="Nunito"/>
                <a:cs typeface="Nunito"/>
                <a:sym typeface="Nunito"/>
              </a:rPr>
              <a:t>El aplicativo web para la gestión de odontograma  para clínicas se desarrollará utilizando tecnologías avanzadas y un enfoque meticuloso para garantizar su eficiencia y efectividad. Basándose en las resoluciones ministeriales y normas técnicas vigentes, esta solución integral .</a:t>
            </a:r>
            <a:endParaRPr>
              <a:latin typeface="Nunito"/>
              <a:ea typeface="Nunito"/>
              <a:cs typeface="Nunito"/>
              <a:sym typeface="Nunito"/>
            </a:endParaRPr>
          </a:p>
        </p:txBody>
      </p:sp>
      <p:pic>
        <p:nvPicPr>
          <p:cNvPr id="201" name="Google Shape;201;p23"/>
          <p:cNvPicPr preferRelativeResize="0"/>
          <p:nvPr/>
        </p:nvPicPr>
        <p:blipFill>
          <a:blip r:embed="rId3">
            <a:alphaModFix/>
          </a:blip>
          <a:stretch>
            <a:fillRect/>
          </a:stretch>
        </p:blipFill>
        <p:spPr>
          <a:xfrm>
            <a:off x="89575" y="1861700"/>
            <a:ext cx="4003224" cy="20635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idx="1" type="body"/>
          </p:nvPr>
        </p:nvSpPr>
        <p:spPr>
          <a:xfrm>
            <a:off x="3825950" y="0"/>
            <a:ext cx="42585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Factibilidad Técnica</a:t>
            </a:r>
            <a:endParaRPr b="1" sz="3000">
              <a:solidFill>
                <a:srgbClr val="FFFFFF"/>
              </a:solidFill>
              <a:latin typeface="Nunito"/>
              <a:ea typeface="Nunito"/>
              <a:cs typeface="Nunito"/>
              <a:sym typeface="Nunito"/>
            </a:endParaRPr>
          </a:p>
        </p:txBody>
      </p:sp>
      <p:sp>
        <p:nvSpPr>
          <p:cNvPr id="207" name="Google Shape;207;p24"/>
          <p:cNvSpPr txBox="1"/>
          <p:nvPr/>
        </p:nvSpPr>
        <p:spPr>
          <a:xfrm>
            <a:off x="1327850" y="1301725"/>
            <a:ext cx="17340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 sz="1300"/>
              <a:t>Hardware: Servidor</a:t>
            </a:r>
            <a:endParaRPr>
              <a:latin typeface="Nunito"/>
              <a:ea typeface="Nunito"/>
              <a:cs typeface="Nunito"/>
              <a:sym typeface="Nunito"/>
            </a:endParaRPr>
          </a:p>
        </p:txBody>
      </p:sp>
      <p:sp>
        <p:nvSpPr>
          <p:cNvPr id="208" name="Google Shape;208;p24"/>
          <p:cNvSpPr txBox="1"/>
          <p:nvPr/>
        </p:nvSpPr>
        <p:spPr>
          <a:xfrm>
            <a:off x="5474775" y="1301725"/>
            <a:ext cx="17340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 sz="1300"/>
              <a:t>Software</a:t>
            </a:r>
            <a:endParaRPr>
              <a:latin typeface="Nunito"/>
              <a:ea typeface="Nunito"/>
              <a:cs typeface="Nunito"/>
              <a:sym typeface="Nunito"/>
            </a:endParaRPr>
          </a:p>
        </p:txBody>
      </p:sp>
      <p:pic>
        <p:nvPicPr>
          <p:cNvPr id="209" name="Google Shape;209;p24"/>
          <p:cNvPicPr preferRelativeResize="0"/>
          <p:nvPr/>
        </p:nvPicPr>
        <p:blipFill>
          <a:blip r:embed="rId3">
            <a:alphaModFix/>
          </a:blip>
          <a:stretch>
            <a:fillRect/>
          </a:stretch>
        </p:blipFill>
        <p:spPr>
          <a:xfrm>
            <a:off x="852550" y="1662250"/>
            <a:ext cx="2572416" cy="3131375"/>
          </a:xfrm>
          <a:prstGeom prst="rect">
            <a:avLst/>
          </a:prstGeom>
          <a:noFill/>
          <a:ln>
            <a:noFill/>
          </a:ln>
        </p:spPr>
      </p:pic>
      <p:pic>
        <p:nvPicPr>
          <p:cNvPr id="210" name="Google Shape;210;p24"/>
          <p:cNvPicPr preferRelativeResize="0"/>
          <p:nvPr/>
        </p:nvPicPr>
        <p:blipFill>
          <a:blip r:embed="rId4">
            <a:alphaModFix/>
          </a:blip>
          <a:stretch>
            <a:fillRect/>
          </a:stretch>
        </p:blipFill>
        <p:spPr>
          <a:xfrm>
            <a:off x="4821128" y="2131562"/>
            <a:ext cx="2724450" cy="201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idx="1" type="body"/>
          </p:nvPr>
        </p:nvSpPr>
        <p:spPr>
          <a:xfrm>
            <a:off x="3825950" y="0"/>
            <a:ext cx="42585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Factibilidad </a:t>
            </a:r>
            <a:r>
              <a:rPr b="1" lang="es" sz="3000">
                <a:solidFill>
                  <a:srgbClr val="FFFFFF"/>
                </a:solidFill>
                <a:latin typeface="Nunito"/>
                <a:ea typeface="Nunito"/>
                <a:cs typeface="Nunito"/>
                <a:sym typeface="Nunito"/>
              </a:rPr>
              <a:t>Económica</a:t>
            </a:r>
            <a:endParaRPr b="1" sz="3000">
              <a:solidFill>
                <a:srgbClr val="FFFFFF"/>
              </a:solidFill>
              <a:latin typeface="Nunito"/>
              <a:ea typeface="Nunito"/>
              <a:cs typeface="Nunito"/>
              <a:sym typeface="Nunito"/>
            </a:endParaRPr>
          </a:p>
        </p:txBody>
      </p:sp>
      <p:sp>
        <p:nvSpPr>
          <p:cNvPr id="216" name="Google Shape;216;p25"/>
          <p:cNvSpPr txBox="1"/>
          <p:nvPr/>
        </p:nvSpPr>
        <p:spPr>
          <a:xfrm>
            <a:off x="1633050" y="896125"/>
            <a:ext cx="20391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 sz="1300"/>
              <a:t>Gastos generales</a:t>
            </a:r>
            <a:endParaRPr>
              <a:latin typeface="Nunito"/>
              <a:ea typeface="Nunito"/>
              <a:cs typeface="Nunito"/>
              <a:sym typeface="Nunito"/>
            </a:endParaRPr>
          </a:p>
        </p:txBody>
      </p:sp>
      <p:pic>
        <p:nvPicPr>
          <p:cNvPr id="217" name="Google Shape;217;p25"/>
          <p:cNvPicPr preferRelativeResize="0"/>
          <p:nvPr/>
        </p:nvPicPr>
        <p:blipFill rotWithShape="1">
          <a:blip r:embed="rId3">
            <a:alphaModFix/>
          </a:blip>
          <a:srcRect b="0" l="2238" r="0" t="1244"/>
          <a:stretch/>
        </p:blipFill>
        <p:spPr>
          <a:xfrm>
            <a:off x="2541100" y="1301729"/>
            <a:ext cx="3443700" cy="33019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idx="1" type="body"/>
          </p:nvPr>
        </p:nvSpPr>
        <p:spPr>
          <a:xfrm>
            <a:off x="3825950" y="0"/>
            <a:ext cx="4258500" cy="641100"/>
          </a:xfrm>
          <a:prstGeom prst="rect">
            <a:avLst/>
          </a:prstGeom>
        </p:spPr>
        <p:txBody>
          <a:bodyPr anchorCtr="0" anchor="t" bIns="91425" lIns="91425" spcFirstLastPara="1" rIns="91425" wrap="square" tIns="91425">
            <a:normAutofit fontScale="92500"/>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Factibilidad Operacional</a:t>
            </a:r>
            <a:endParaRPr b="1" sz="3000">
              <a:solidFill>
                <a:srgbClr val="FFFFFF"/>
              </a:solidFill>
              <a:latin typeface="Nunito"/>
              <a:ea typeface="Nunito"/>
              <a:cs typeface="Nunito"/>
              <a:sym typeface="Nunito"/>
            </a:endParaRPr>
          </a:p>
        </p:txBody>
      </p:sp>
      <p:sp>
        <p:nvSpPr>
          <p:cNvPr id="223" name="Google Shape;223;p26"/>
          <p:cNvSpPr/>
          <p:nvPr/>
        </p:nvSpPr>
        <p:spPr>
          <a:xfrm>
            <a:off x="575350" y="1725325"/>
            <a:ext cx="2046600" cy="2307000"/>
          </a:xfrm>
          <a:prstGeom prst="right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1: Análisis de Requerimientos Operacionales</a:t>
            </a:r>
            <a:endParaRPr>
              <a:latin typeface="Calibri"/>
              <a:ea typeface="Calibri"/>
              <a:cs typeface="Calibri"/>
              <a:sym typeface="Calibri"/>
            </a:endParaRPr>
          </a:p>
        </p:txBody>
      </p:sp>
      <p:sp>
        <p:nvSpPr>
          <p:cNvPr id="224" name="Google Shape;224;p26"/>
          <p:cNvSpPr/>
          <p:nvPr/>
        </p:nvSpPr>
        <p:spPr>
          <a:xfrm>
            <a:off x="2621950" y="1725325"/>
            <a:ext cx="1922400" cy="2307000"/>
          </a:xfrm>
          <a:prstGeom prst="rightArrowCallout">
            <a:avLst>
              <a:gd fmla="val 25000" name="adj1"/>
              <a:gd fmla="val 25000" name="adj2"/>
              <a:gd fmla="val 25000" name="adj3"/>
              <a:gd fmla="val 64977" name="adj4"/>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2: Diseño de Procesos y Adaptación del Aplicativo</a:t>
            </a:r>
            <a:endParaRPr>
              <a:latin typeface="Calibri"/>
              <a:ea typeface="Calibri"/>
              <a:cs typeface="Calibri"/>
              <a:sym typeface="Calibri"/>
            </a:endParaRPr>
          </a:p>
        </p:txBody>
      </p:sp>
      <p:sp>
        <p:nvSpPr>
          <p:cNvPr id="225" name="Google Shape;225;p26"/>
          <p:cNvSpPr/>
          <p:nvPr/>
        </p:nvSpPr>
        <p:spPr>
          <a:xfrm>
            <a:off x="4572000" y="1725325"/>
            <a:ext cx="1922400" cy="2307000"/>
          </a:xfrm>
          <a:prstGeom prst="rightArrowCallout">
            <a:avLst>
              <a:gd fmla="val 25000" name="adj1"/>
              <a:gd fmla="val 25000" name="adj2"/>
              <a:gd fmla="val 25000" name="adj3"/>
              <a:gd fmla="val 64977" name="adj4"/>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3: Desarrollo del Aplicativo e integración de módulos</a:t>
            </a:r>
            <a:endParaRPr>
              <a:latin typeface="Calibri"/>
              <a:ea typeface="Calibri"/>
              <a:cs typeface="Calibri"/>
              <a:sym typeface="Calibri"/>
            </a:endParaRPr>
          </a:p>
        </p:txBody>
      </p:sp>
      <p:sp>
        <p:nvSpPr>
          <p:cNvPr id="226" name="Google Shape;226;p26"/>
          <p:cNvSpPr/>
          <p:nvPr/>
        </p:nvSpPr>
        <p:spPr>
          <a:xfrm>
            <a:off x="6522050" y="1644525"/>
            <a:ext cx="1922400" cy="2307000"/>
          </a:xfrm>
          <a:prstGeom prst="rightArrowCallout">
            <a:avLst>
              <a:gd fmla="val 25000" name="adj1"/>
              <a:gd fmla="val 25000" name="adj2"/>
              <a:gd fmla="val 25000" name="adj3"/>
              <a:gd fmla="val 64977" name="adj4"/>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4: </a:t>
            </a:r>
            <a:r>
              <a:rPr lang="es">
                <a:latin typeface="Calibri"/>
                <a:ea typeface="Calibri"/>
                <a:cs typeface="Calibri"/>
                <a:sym typeface="Calibri"/>
              </a:rPr>
              <a:t>Presentación</a:t>
            </a:r>
            <a:r>
              <a:rPr lang="es">
                <a:latin typeface="Calibri"/>
                <a:ea typeface="Calibri"/>
                <a:cs typeface="Calibri"/>
                <a:sym typeface="Calibri"/>
              </a:rPr>
              <a:t> del proyecto</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30" name="Shape 230"/>
        <p:cNvGrpSpPr/>
        <p:nvPr/>
      </p:nvGrpSpPr>
      <p:grpSpPr>
        <a:xfrm>
          <a:off x="0" y="0"/>
          <a:ext cx="0" cy="0"/>
          <a:chOff x="0" y="0"/>
          <a:chExt cx="0" cy="0"/>
        </a:xfrm>
      </p:grpSpPr>
      <p:sp>
        <p:nvSpPr>
          <p:cNvPr id="231" name="Google Shape;231;p27"/>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3</a:t>
            </a:r>
            <a:endParaRPr b="1" sz="6000"/>
          </a:p>
        </p:txBody>
      </p:sp>
      <p:sp>
        <p:nvSpPr>
          <p:cNvPr id="232" name="Google Shape;232;p27"/>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ANÁLISIS DE REQUERIMIENTOS</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idx="1" type="body"/>
          </p:nvPr>
        </p:nvSpPr>
        <p:spPr>
          <a:xfrm>
            <a:off x="3799000" y="314775"/>
            <a:ext cx="42585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METAS DEL SISTEMA</a:t>
            </a:r>
            <a:endParaRPr b="1" sz="3000">
              <a:solidFill>
                <a:srgbClr val="FFFFFF"/>
              </a:solidFill>
              <a:latin typeface="Nunito"/>
              <a:ea typeface="Nunito"/>
              <a:cs typeface="Nunito"/>
              <a:sym typeface="Nunito"/>
            </a:endParaRPr>
          </a:p>
        </p:txBody>
      </p:sp>
      <p:sp>
        <p:nvSpPr>
          <p:cNvPr id="238" name="Google Shape;238;p28"/>
          <p:cNvSpPr txBox="1"/>
          <p:nvPr/>
        </p:nvSpPr>
        <p:spPr>
          <a:xfrm>
            <a:off x="4424725" y="2226300"/>
            <a:ext cx="4029300" cy="15510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Nunito"/>
              <a:buChar char="●"/>
            </a:pPr>
            <a:r>
              <a:rPr lang="es">
                <a:latin typeface="Nunito"/>
                <a:ea typeface="Nunito"/>
                <a:cs typeface="Nunito"/>
                <a:sym typeface="Nunito"/>
              </a:rPr>
              <a:t>Permitir el registro detallado y actualizado del estado de las dentaduras.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Ofrecer recomendaciones personalizadas basadas en el análisis del estado dental.</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G</a:t>
            </a:r>
            <a:r>
              <a:rPr lang="es">
                <a:latin typeface="Nunito"/>
                <a:ea typeface="Nunito"/>
                <a:cs typeface="Nunito"/>
                <a:sym typeface="Nunito"/>
              </a:rPr>
              <a:t>enerar informes detallados y comprensibles sobre el estado dental.</a:t>
            </a:r>
            <a:endParaRPr>
              <a:latin typeface="Nunito"/>
              <a:ea typeface="Nunito"/>
              <a:cs typeface="Nunito"/>
              <a:sym typeface="Nunito"/>
            </a:endParaRPr>
          </a:p>
        </p:txBody>
      </p:sp>
      <p:pic>
        <p:nvPicPr>
          <p:cNvPr id="239" name="Google Shape;239;p28"/>
          <p:cNvPicPr preferRelativeResize="0"/>
          <p:nvPr/>
        </p:nvPicPr>
        <p:blipFill>
          <a:blip r:embed="rId3">
            <a:alphaModFix/>
          </a:blip>
          <a:stretch>
            <a:fillRect/>
          </a:stretch>
        </p:blipFill>
        <p:spPr>
          <a:xfrm>
            <a:off x="534725" y="1750075"/>
            <a:ext cx="3755201" cy="2503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idx="1" type="body"/>
          </p:nvPr>
        </p:nvSpPr>
        <p:spPr>
          <a:xfrm>
            <a:off x="2484800" y="314775"/>
            <a:ext cx="63723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REQUERIMIENTOS FUNCIONALES</a:t>
            </a:r>
            <a:endParaRPr b="1" sz="3000">
              <a:solidFill>
                <a:srgbClr val="FFFFFF"/>
              </a:solidFill>
              <a:latin typeface="Nunito"/>
              <a:ea typeface="Nunito"/>
              <a:cs typeface="Nunito"/>
              <a:sym typeface="Nunito"/>
            </a:endParaRPr>
          </a:p>
        </p:txBody>
      </p:sp>
      <p:sp>
        <p:nvSpPr>
          <p:cNvPr id="245" name="Google Shape;245;p29"/>
          <p:cNvSpPr txBox="1"/>
          <p:nvPr/>
        </p:nvSpPr>
        <p:spPr>
          <a:xfrm>
            <a:off x="572700" y="1262100"/>
            <a:ext cx="7998600" cy="3376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registrar y visualizar el estado de las dentaduras.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la información del paciente.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emitirá informes de odontogramas.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crear un tratamiento de ortodoncia.</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actualizar la información del estado de las dentaduras de los pacientes.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el odontograma actualizado del paciente.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gestionar los odontogramas.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el estado de los tejidos de los dientes.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especificar el tipo de tratamiento que se realizará.</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la historia clínica del paciente.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realizar el registro rápido de pacientes de emergencia.</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integrarlo con sistemas de imágenes radiográficas. </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notificar sobre tratamientos pendientes.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buscar la información de los pacientes.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registrar recomendaciones de higiene.</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nvSpPr>
        <p:spPr>
          <a:xfrm>
            <a:off x="572700" y="1420700"/>
            <a:ext cx="7926600" cy="3376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Nunito"/>
              <a:buChar char="●"/>
            </a:pPr>
            <a:r>
              <a:rPr lang="es">
                <a:latin typeface="Nunito"/>
                <a:ea typeface="Nunito"/>
                <a:cs typeface="Nunito"/>
                <a:sym typeface="Nunito"/>
              </a:rPr>
              <a:t>El usuario deberá contar con una PC con un mínimo de memoria RAM de 4GB.</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deberá ser accesible con el sistema operativo Windows 11.</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La PC deberá tener instalado los programas necesarios para la adecuada utilización del sistema.</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se realizará en el Lenguaje de Programación JavaScript con la IDE Visual Studio Code.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se conectará con el Sistema de Gestor de Base de Datos MongoDB.</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se realizará con la Metodología Ágil SCRUM.</a:t>
            </a:r>
            <a:endParaRPr>
              <a:latin typeface="Nunito"/>
              <a:ea typeface="Nunito"/>
              <a:cs typeface="Nunito"/>
              <a:sym typeface="Nunito"/>
            </a:endParaRPr>
          </a:p>
        </p:txBody>
      </p:sp>
      <p:sp>
        <p:nvSpPr>
          <p:cNvPr id="251" name="Google Shape;251;p30"/>
          <p:cNvSpPr txBox="1"/>
          <p:nvPr>
            <p:ph idx="1" type="body"/>
          </p:nvPr>
        </p:nvSpPr>
        <p:spPr>
          <a:xfrm>
            <a:off x="2045100" y="337425"/>
            <a:ext cx="7098900" cy="64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REQUERIMIENTOS NO FUNCIONALES</a:t>
            </a:r>
            <a:endParaRPr b="1" sz="3000">
              <a:solidFill>
                <a:srgbClr val="FFFFFF"/>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nvSpPr>
        <p:spPr>
          <a:xfrm>
            <a:off x="171050" y="1245800"/>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Odontólogo:</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Registra el estado dental de los pacientes.</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Diseña y planifica tratamientos de ortodoncia.</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Genera recomendaciones de higiene dental.</a:t>
            </a:r>
            <a:endParaRPr sz="1300">
              <a:latin typeface="Nunito"/>
              <a:ea typeface="Nunito"/>
              <a:cs typeface="Nunito"/>
              <a:sym typeface="Nunito"/>
            </a:endParaRPr>
          </a:p>
        </p:txBody>
      </p:sp>
      <p:sp>
        <p:nvSpPr>
          <p:cNvPr id="257" name="Google Shape;257;p31"/>
          <p:cNvSpPr txBox="1"/>
          <p:nvPr>
            <p:ph idx="1" type="body"/>
          </p:nvPr>
        </p:nvSpPr>
        <p:spPr>
          <a:xfrm>
            <a:off x="3574550" y="348750"/>
            <a:ext cx="4652700" cy="64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ACTORES DEL SISTEMA</a:t>
            </a:r>
            <a:endParaRPr b="1" sz="3000">
              <a:solidFill>
                <a:srgbClr val="FFFFFF"/>
              </a:solidFill>
              <a:latin typeface="Nunito"/>
              <a:ea typeface="Nunito"/>
              <a:cs typeface="Nunito"/>
              <a:sym typeface="Nunito"/>
            </a:endParaRPr>
          </a:p>
        </p:txBody>
      </p:sp>
      <p:sp>
        <p:nvSpPr>
          <p:cNvPr id="258" name="Google Shape;258;p31"/>
          <p:cNvSpPr txBox="1"/>
          <p:nvPr/>
        </p:nvSpPr>
        <p:spPr>
          <a:xfrm>
            <a:off x="171050" y="3165575"/>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Administrador de clínica dental</a:t>
            </a:r>
            <a:r>
              <a:rPr b="1" lang="es" sz="1500">
                <a:latin typeface="Nunito"/>
                <a:ea typeface="Nunito"/>
                <a:cs typeface="Nunito"/>
                <a:sym typeface="Nunito"/>
              </a:rPr>
              <a:t>:</a:t>
            </a:r>
            <a:endParaRPr b="1" sz="1500">
              <a:latin typeface="Nunito"/>
              <a:ea typeface="Nunito"/>
              <a:cs typeface="Nunito"/>
              <a:sym typeface="Nunito"/>
            </a:endParaRPr>
          </a:p>
          <a:p>
            <a:pPr indent="-311150" lvl="0" marL="457200" marR="0" rtl="0" algn="just">
              <a:lnSpc>
                <a:spcPct val="100000"/>
              </a:lnSpc>
              <a:spcBef>
                <a:spcPts val="0"/>
              </a:spcBef>
              <a:spcAft>
                <a:spcPts val="0"/>
              </a:spcAft>
              <a:buSzPts val="1300"/>
              <a:buFont typeface="Nunito"/>
              <a:buChar char="●"/>
            </a:pPr>
            <a:r>
              <a:rPr lang="es" sz="1300">
                <a:latin typeface="Nunito"/>
                <a:ea typeface="Nunito"/>
                <a:cs typeface="Nunito"/>
                <a:sym typeface="Nunito"/>
              </a:rPr>
              <a:t>Genera informes detallados de los odontogramas.</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Supervisa y mantiene la base de datos de pacientes.</a:t>
            </a:r>
            <a:endParaRPr sz="1300">
              <a:latin typeface="Nunito"/>
              <a:ea typeface="Nunito"/>
              <a:cs typeface="Nunito"/>
              <a:sym typeface="Nunito"/>
            </a:endParaRPr>
          </a:p>
        </p:txBody>
      </p:sp>
      <p:sp>
        <p:nvSpPr>
          <p:cNvPr id="259" name="Google Shape;259;p31"/>
          <p:cNvSpPr txBox="1"/>
          <p:nvPr/>
        </p:nvSpPr>
        <p:spPr>
          <a:xfrm>
            <a:off x="3217500" y="1245788"/>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Asistente dental</a:t>
            </a:r>
            <a:r>
              <a:rPr b="1" lang="es" sz="1500">
                <a:latin typeface="Nunito"/>
                <a:ea typeface="Nunito"/>
                <a:cs typeface="Nunito"/>
                <a:sym typeface="Nunito"/>
              </a:rPr>
              <a:t>:</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A</a:t>
            </a:r>
            <a:r>
              <a:rPr lang="es" sz="1300">
                <a:latin typeface="Nunito"/>
                <a:ea typeface="Nunito"/>
                <a:cs typeface="Nunito"/>
                <a:sym typeface="Nunito"/>
              </a:rPr>
              <a:t>ctualiza el estado dental de los pacientes.</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a:t>
            </a:r>
            <a:r>
              <a:rPr lang="es" sz="1300">
                <a:latin typeface="Nunito"/>
                <a:ea typeface="Nunito"/>
                <a:cs typeface="Nunito"/>
                <a:sym typeface="Nunito"/>
              </a:rPr>
              <a:t>evisa y prepara las historias clínicas de los pacientes.</a:t>
            </a:r>
            <a:endParaRPr sz="1300">
              <a:latin typeface="Nunito"/>
              <a:ea typeface="Nunito"/>
              <a:cs typeface="Nunito"/>
              <a:sym typeface="Nunito"/>
            </a:endParaRPr>
          </a:p>
        </p:txBody>
      </p:sp>
      <p:sp>
        <p:nvSpPr>
          <p:cNvPr id="260" name="Google Shape;260;p31"/>
          <p:cNvSpPr txBox="1"/>
          <p:nvPr/>
        </p:nvSpPr>
        <p:spPr>
          <a:xfrm>
            <a:off x="3217500" y="3165575"/>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Médico</a:t>
            </a:r>
            <a:r>
              <a:rPr b="1" lang="es" sz="1500">
                <a:latin typeface="Nunito"/>
                <a:ea typeface="Nunito"/>
                <a:cs typeface="Nunito"/>
                <a:sym typeface="Nunito"/>
              </a:rPr>
              <a:t>:</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Evalúa la información médica y dental del paciente en el sistema para determinar el tipo de tratamiento.</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Registra observaciones y recomendaciones médicas</a:t>
            </a:r>
            <a:endParaRPr sz="1300">
              <a:latin typeface="Nunito"/>
              <a:ea typeface="Nunito"/>
              <a:cs typeface="Nunito"/>
              <a:sym typeface="Nunito"/>
            </a:endParaRPr>
          </a:p>
        </p:txBody>
      </p:sp>
      <p:sp>
        <p:nvSpPr>
          <p:cNvPr id="261" name="Google Shape;261;p31"/>
          <p:cNvSpPr txBox="1"/>
          <p:nvPr/>
        </p:nvSpPr>
        <p:spPr>
          <a:xfrm>
            <a:off x="6263950" y="1245800"/>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Personal clínico</a:t>
            </a:r>
            <a:r>
              <a:rPr b="1" lang="es" sz="1500">
                <a:latin typeface="Nunito"/>
                <a:ea typeface="Nunito"/>
                <a:cs typeface="Nunito"/>
                <a:sym typeface="Nunito"/>
              </a:rPr>
              <a:t>:</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Registro rápido y eficiente de pacientes de emergencia.</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Enviar notificaciones y recordatorios a los pacientes.</a:t>
            </a:r>
            <a:endParaRPr sz="13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idx="1" type="body"/>
          </p:nvPr>
        </p:nvSpPr>
        <p:spPr>
          <a:xfrm>
            <a:off x="3095100" y="0"/>
            <a:ext cx="2298000" cy="4134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INTRODUCCIÓN</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36" name="Google Shape;136;p14"/>
          <p:cNvSpPr txBox="1"/>
          <p:nvPr/>
        </p:nvSpPr>
        <p:spPr>
          <a:xfrm>
            <a:off x="1077900" y="1139700"/>
            <a:ext cx="3657900" cy="286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Este informe presenta el desarrollo de un innovador sitio web especializado en odontogramas, representando un significativo avance tecnológico en el campo de la odontología. Esta plataforma digital ha sido diseñada para revolucionar la forma en que los profesionales dentales registran, gestionan y analizan la información de tratamientos de sus pacientes.</a:t>
            </a:r>
            <a:endParaRPr>
              <a:latin typeface="Nunito"/>
              <a:ea typeface="Nunito"/>
              <a:cs typeface="Nunito"/>
              <a:sym typeface="Nunito"/>
            </a:endParaRPr>
          </a:p>
        </p:txBody>
      </p:sp>
      <p:pic>
        <p:nvPicPr>
          <p:cNvPr id="137" name="Google Shape;137;p14"/>
          <p:cNvPicPr preferRelativeResize="0"/>
          <p:nvPr/>
        </p:nvPicPr>
        <p:blipFill>
          <a:blip r:embed="rId3">
            <a:alphaModFix/>
          </a:blip>
          <a:stretch>
            <a:fillRect/>
          </a:stretch>
        </p:blipFill>
        <p:spPr>
          <a:xfrm>
            <a:off x="5754997" y="831300"/>
            <a:ext cx="2532724" cy="3172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5" name="Shape 265"/>
        <p:cNvGrpSpPr/>
        <p:nvPr/>
      </p:nvGrpSpPr>
      <p:grpSpPr>
        <a:xfrm>
          <a:off x="0" y="0"/>
          <a:ext cx="0" cy="0"/>
          <a:chOff x="0" y="0"/>
          <a:chExt cx="0" cy="0"/>
        </a:xfrm>
      </p:grpSpPr>
      <p:sp>
        <p:nvSpPr>
          <p:cNvPr id="266" name="Google Shape;266;p32"/>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a:t>
            </a:r>
            <a:r>
              <a:rPr b="1" lang="es" sz="6000"/>
              <a:t> 4</a:t>
            </a:r>
            <a:endParaRPr b="1" sz="6000"/>
          </a:p>
        </p:txBody>
      </p:sp>
      <p:sp>
        <p:nvSpPr>
          <p:cNvPr id="267" name="Google Shape;267;p32"/>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PLANIFICACIÓN DEL PROYECTO</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 type="body"/>
          </p:nvPr>
        </p:nvSpPr>
        <p:spPr>
          <a:xfrm>
            <a:off x="1388550" y="1115425"/>
            <a:ext cx="6366900" cy="3064500"/>
          </a:xfrm>
          <a:prstGeom prst="rect">
            <a:avLst/>
          </a:prstGeom>
        </p:spPr>
        <p:txBody>
          <a:bodyPr anchorCtr="0" anchor="t" bIns="91425" lIns="91425" spcFirstLastPara="1" rIns="91425" wrap="square" tIns="91425">
            <a:normAutofit/>
          </a:bodyPr>
          <a:lstStyle/>
          <a:p>
            <a:pPr indent="-340360" lvl="1" marL="270510" rtl="0" algn="l">
              <a:lnSpc>
                <a:spcPct val="200000"/>
              </a:lnSpc>
              <a:spcBef>
                <a:spcPts val="200"/>
              </a:spcBef>
              <a:spcAft>
                <a:spcPts val="0"/>
              </a:spcAft>
              <a:buSzPts val="1100"/>
              <a:buFont typeface="Arial"/>
              <a:buAutoNum type="arabicPeriod"/>
            </a:pPr>
            <a:r>
              <a:rPr b="1" lang="es">
                <a:latin typeface="Arial"/>
                <a:ea typeface="Arial"/>
                <a:cs typeface="Arial"/>
                <a:sym typeface="Arial"/>
              </a:rPr>
              <a:t>Definición de Roles de Trabajo</a:t>
            </a:r>
            <a:endParaRPr b="1">
              <a:latin typeface="Arial"/>
              <a:ea typeface="Arial"/>
              <a:cs typeface="Arial"/>
              <a:sym typeface="Arial"/>
            </a:endParaRPr>
          </a:p>
          <a:p>
            <a:pPr indent="0" lvl="0" marL="270510" rtl="0" algn="just">
              <a:lnSpc>
                <a:spcPct val="200000"/>
              </a:lnSpc>
              <a:spcBef>
                <a:spcPts val="0"/>
              </a:spcBef>
              <a:spcAft>
                <a:spcPts val="800"/>
              </a:spcAft>
              <a:buNone/>
            </a:pPr>
            <a:r>
              <a:rPr lang="es" sz="1100">
                <a:solidFill>
                  <a:srgbClr val="000000"/>
                </a:solidFill>
                <a:latin typeface="Arial"/>
                <a:ea typeface="Arial"/>
                <a:cs typeface="Arial"/>
                <a:sym typeface="Arial"/>
              </a:rPr>
              <a:t>El Product Owner, o Dueño del Producto, es un rol clave en el marco de trabajo Scrum, que es un enfoque ágil para el desarrollo de software. Este rol representa los intereses de los stakeholders y es responsable de maximizar el valor del producto final resultante del trabajo del equipo de desarrollo. Su función principal es definir los requisitos del producto y determinar qué características se deben implementar en el producto final. Actúa como un enlace clave entre los stakeholders y el equipo de desarrollo, asegurándose de que las necesidades y expectativas del cliente se comprendan y se traduzcan en funcionalidades y características específicas.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idx="1" type="body"/>
          </p:nvPr>
        </p:nvSpPr>
        <p:spPr>
          <a:xfrm>
            <a:off x="1388550" y="1115425"/>
            <a:ext cx="6366900" cy="3064500"/>
          </a:xfrm>
          <a:prstGeom prst="rect">
            <a:avLst/>
          </a:prstGeom>
        </p:spPr>
        <p:txBody>
          <a:bodyPr anchorCtr="0" anchor="t" bIns="91425" lIns="91425" spcFirstLastPara="1" rIns="91425" wrap="square" tIns="91425">
            <a:normAutofit fontScale="25000" lnSpcReduction="20000"/>
          </a:bodyPr>
          <a:lstStyle/>
          <a:p>
            <a:pPr indent="-423545" lvl="2" marL="630555" rtl="0" algn="l">
              <a:lnSpc>
                <a:spcPct val="200000"/>
              </a:lnSpc>
              <a:spcBef>
                <a:spcPts val="200"/>
              </a:spcBef>
              <a:spcAft>
                <a:spcPts val="0"/>
              </a:spcAft>
              <a:buClr>
                <a:srgbClr val="000000"/>
              </a:buClr>
              <a:buSzPct val="100000"/>
              <a:buFont typeface="Arial"/>
              <a:buAutoNum type="arabicPeriod"/>
            </a:pPr>
            <a:r>
              <a:rPr b="1" lang="es" sz="4000">
                <a:solidFill>
                  <a:srgbClr val="000000"/>
                </a:solidFill>
                <a:latin typeface="Arial"/>
                <a:ea typeface="Arial"/>
                <a:cs typeface="Arial"/>
                <a:sym typeface="Arial"/>
              </a:rPr>
              <a:t>Product owner</a:t>
            </a:r>
            <a:endParaRPr b="1" sz="4000">
              <a:solidFill>
                <a:srgbClr val="000000"/>
              </a:solidFill>
              <a:latin typeface="Arial"/>
              <a:ea typeface="Arial"/>
              <a:cs typeface="Arial"/>
              <a:sym typeface="Arial"/>
            </a:endParaRPr>
          </a:p>
          <a:p>
            <a:pPr indent="0" lvl="0" marL="269999" rtl="0" algn="l">
              <a:lnSpc>
                <a:spcPct val="200000"/>
              </a:lnSpc>
              <a:spcBef>
                <a:spcPts val="0"/>
              </a:spcBef>
              <a:spcAft>
                <a:spcPts val="0"/>
              </a:spcAft>
              <a:buNone/>
            </a:pPr>
            <a:r>
              <a:rPr lang="es" sz="4000">
                <a:solidFill>
                  <a:srgbClr val="000000"/>
                </a:solidFill>
                <a:latin typeface="Arial"/>
                <a:ea typeface="Arial"/>
                <a:cs typeface="Arial"/>
                <a:sym typeface="Arial"/>
              </a:rPr>
              <a:t>El Product Owner es responsable de representar las necesidades del cliente y gestionar el Product Backlog. Define los requisitos del proyecto y establece las prioridades para el equipo de desarrollo.</a:t>
            </a:r>
            <a:endParaRPr sz="4000">
              <a:solidFill>
                <a:srgbClr val="000000"/>
              </a:solidFill>
              <a:latin typeface="Arial"/>
              <a:ea typeface="Arial"/>
              <a:cs typeface="Arial"/>
              <a:sym typeface="Arial"/>
            </a:endParaRPr>
          </a:p>
          <a:p>
            <a:pPr indent="0" lvl="0" marL="269999" marR="279400" rtl="0" algn="just">
              <a:lnSpc>
                <a:spcPct val="150000"/>
              </a:lnSpc>
              <a:spcBef>
                <a:spcPts val="2400"/>
              </a:spcBef>
              <a:spcAft>
                <a:spcPts val="0"/>
              </a:spcAft>
              <a:buNone/>
            </a:pPr>
            <a:r>
              <a:rPr lang="es" sz="4000">
                <a:solidFill>
                  <a:srgbClr val="000000"/>
                </a:solidFill>
                <a:latin typeface="Arial"/>
                <a:ea typeface="Arial"/>
                <a:cs typeface="Arial"/>
                <a:sym typeface="Arial"/>
              </a:rPr>
              <a:t>Responsabilidades:</a:t>
            </a:r>
            <a:endParaRPr sz="4000">
              <a:solidFill>
                <a:srgbClr val="000000"/>
              </a:solidFill>
              <a:latin typeface="Arial"/>
              <a:ea typeface="Arial"/>
              <a:cs typeface="Arial"/>
              <a:sym typeface="Arial"/>
            </a:endParaRPr>
          </a:p>
          <a:p>
            <a:pPr indent="-292100" lvl="0" marL="719999" marR="279400" rtl="0" algn="just">
              <a:lnSpc>
                <a:spcPct val="150000"/>
              </a:lnSpc>
              <a:spcBef>
                <a:spcPts val="2400"/>
              </a:spcBef>
              <a:spcAft>
                <a:spcPts val="0"/>
              </a:spcAft>
              <a:buClr>
                <a:srgbClr val="000000"/>
              </a:buClr>
              <a:buSzPct val="100000"/>
              <a:buFont typeface="Arial"/>
              <a:buChar char="●"/>
            </a:pPr>
            <a:r>
              <a:rPr lang="es" sz="4000">
                <a:solidFill>
                  <a:srgbClr val="000000"/>
                </a:solidFill>
                <a:latin typeface="Arial"/>
                <a:ea typeface="Arial"/>
                <a:cs typeface="Arial"/>
                <a:sym typeface="Arial"/>
              </a:rPr>
              <a:t>Desarrollar y mantener el Product Backlog, incluyendo la priorización de historias de usuario y la creación de criterios de aceptación.</a:t>
            </a:r>
            <a:endParaRPr sz="4000">
              <a:solidFill>
                <a:srgbClr val="000000"/>
              </a:solidFill>
              <a:latin typeface="Arial"/>
              <a:ea typeface="Arial"/>
              <a:cs typeface="Arial"/>
              <a:sym typeface="Arial"/>
            </a:endParaRPr>
          </a:p>
          <a:p>
            <a:pPr indent="-292100" lvl="0" marL="719999" marR="279400" rtl="0" algn="just">
              <a:lnSpc>
                <a:spcPct val="150000"/>
              </a:lnSpc>
              <a:spcBef>
                <a:spcPts val="0"/>
              </a:spcBef>
              <a:spcAft>
                <a:spcPts val="0"/>
              </a:spcAft>
              <a:buClr>
                <a:srgbClr val="000000"/>
              </a:buClr>
              <a:buSzPct val="100000"/>
              <a:buFont typeface="Arial"/>
              <a:buChar char="●"/>
            </a:pPr>
            <a:r>
              <a:rPr lang="es" sz="4000">
                <a:solidFill>
                  <a:srgbClr val="000000"/>
                </a:solidFill>
                <a:latin typeface="Arial"/>
                <a:ea typeface="Arial"/>
                <a:cs typeface="Arial"/>
                <a:sym typeface="Arial"/>
              </a:rPr>
              <a:t>Colaborar con los stakeholders para entender sus necesidades y expectativas.</a:t>
            </a:r>
            <a:endParaRPr sz="4000">
              <a:solidFill>
                <a:srgbClr val="000000"/>
              </a:solidFill>
              <a:latin typeface="Arial"/>
              <a:ea typeface="Arial"/>
              <a:cs typeface="Arial"/>
              <a:sym typeface="Arial"/>
            </a:endParaRPr>
          </a:p>
          <a:p>
            <a:pPr indent="-292100" lvl="0" marL="719999" marR="279400" rtl="0" algn="just">
              <a:lnSpc>
                <a:spcPct val="150000"/>
              </a:lnSpc>
              <a:spcBef>
                <a:spcPts val="0"/>
              </a:spcBef>
              <a:spcAft>
                <a:spcPts val="0"/>
              </a:spcAft>
              <a:buClr>
                <a:srgbClr val="000000"/>
              </a:buClr>
              <a:buSzPct val="100000"/>
              <a:buFont typeface="Arial"/>
              <a:buChar char="●"/>
            </a:pPr>
            <a:r>
              <a:rPr lang="es" sz="4000">
                <a:solidFill>
                  <a:srgbClr val="000000"/>
                </a:solidFill>
                <a:latin typeface="Arial"/>
                <a:ea typeface="Arial"/>
                <a:cs typeface="Arial"/>
                <a:sym typeface="Arial"/>
              </a:rPr>
              <a:t>Tomar decisiones sobre qué funcionalidades se incluirán en cada Sprint, en función del valor para el cliente y los objetivos del proyecto.</a:t>
            </a:r>
            <a:endParaRPr sz="4000">
              <a:solidFill>
                <a:srgbClr val="000000"/>
              </a:solidFill>
              <a:latin typeface="Arial"/>
              <a:ea typeface="Arial"/>
              <a:cs typeface="Arial"/>
              <a:sym typeface="Arial"/>
            </a:endParaRPr>
          </a:p>
          <a:p>
            <a:pPr indent="-292100" lvl="0" marL="719999" marR="279400" rtl="0" algn="just">
              <a:lnSpc>
                <a:spcPct val="150000"/>
              </a:lnSpc>
              <a:spcBef>
                <a:spcPts val="0"/>
              </a:spcBef>
              <a:spcAft>
                <a:spcPts val="0"/>
              </a:spcAft>
              <a:buClr>
                <a:srgbClr val="000000"/>
              </a:buClr>
              <a:buSzPct val="100000"/>
              <a:buFont typeface="Arial"/>
              <a:buChar char="●"/>
            </a:pPr>
            <a:r>
              <a:rPr lang="es" sz="4000">
                <a:solidFill>
                  <a:srgbClr val="000000"/>
                </a:solidFill>
                <a:latin typeface="Arial"/>
                <a:ea typeface="Arial"/>
                <a:cs typeface="Arial"/>
                <a:sym typeface="Arial"/>
              </a:rPr>
              <a:t>Proporcionar claridad y dirección al equipo de desarrollo durante la ejecución del proyecto.</a:t>
            </a:r>
            <a:endParaRPr sz="4000">
              <a:solidFill>
                <a:srgbClr val="000000"/>
              </a:solidFill>
              <a:latin typeface="Arial"/>
              <a:ea typeface="Arial"/>
              <a:cs typeface="Arial"/>
              <a:sym typeface="Arial"/>
            </a:endParaRPr>
          </a:p>
          <a:p>
            <a:pPr indent="0" lvl="0" marL="270510" rtl="0" algn="just">
              <a:lnSpc>
                <a:spcPct val="200000"/>
              </a:lnSpc>
              <a:spcBef>
                <a:spcPts val="240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idx="1" type="body"/>
          </p:nvPr>
        </p:nvSpPr>
        <p:spPr>
          <a:xfrm>
            <a:off x="1388550" y="1115425"/>
            <a:ext cx="6366900" cy="3064500"/>
          </a:xfrm>
          <a:prstGeom prst="rect">
            <a:avLst/>
          </a:prstGeom>
        </p:spPr>
        <p:txBody>
          <a:bodyPr anchorCtr="0" anchor="t" bIns="91425" lIns="91425" spcFirstLastPara="1" rIns="91425" wrap="square" tIns="91425">
            <a:normAutofit fontScale="25000" lnSpcReduction="20000"/>
          </a:bodyPr>
          <a:lstStyle/>
          <a:p>
            <a:pPr indent="-520700" lvl="2" marL="914400" rtl="0" algn="l">
              <a:lnSpc>
                <a:spcPct val="200000"/>
              </a:lnSpc>
              <a:spcBef>
                <a:spcPts val="200"/>
              </a:spcBef>
              <a:spcAft>
                <a:spcPts val="0"/>
              </a:spcAft>
              <a:buClr>
                <a:srgbClr val="000000"/>
              </a:buClr>
              <a:buSzPct val="100000"/>
              <a:buFont typeface="Arial"/>
              <a:buAutoNum type="arabicPeriod"/>
            </a:pPr>
            <a:r>
              <a:rPr b="1" lang="es" sz="4000">
                <a:solidFill>
                  <a:srgbClr val="000000"/>
                </a:solidFill>
                <a:latin typeface="Arial"/>
                <a:ea typeface="Arial"/>
                <a:cs typeface="Arial"/>
                <a:sym typeface="Arial"/>
              </a:rPr>
              <a:t>Scrum master</a:t>
            </a:r>
            <a:endParaRPr b="1" sz="4000">
              <a:solidFill>
                <a:srgbClr val="000000"/>
              </a:solidFill>
              <a:latin typeface="Arial"/>
              <a:ea typeface="Arial"/>
              <a:cs typeface="Arial"/>
              <a:sym typeface="Arial"/>
            </a:endParaRPr>
          </a:p>
          <a:p>
            <a:pPr indent="0" lvl="0" marL="360000" rtl="0" algn="l">
              <a:lnSpc>
                <a:spcPct val="150000"/>
              </a:lnSpc>
              <a:spcBef>
                <a:spcPts val="0"/>
              </a:spcBef>
              <a:spcAft>
                <a:spcPts val="0"/>
              </a:spcAft>
              <a:buNone/>
            </a:pPr>
            <a:r>
              <a:rPr lang="es" sz="4000">
                <a:solidFill>
                  <a:srgbClr val="000000"/>
                </a:solidFill>
                <a:latin typeface="Arial"/>
                <a:ea typeface="Arial"/>
                <a:cs typeface="Arial"/>
                <a:sym typeface="Arial"/>
              </a:rPr>
              <a:t>El Scrum Master es responsable de garantizar que el equipo comprenda y adopte los principios y prácticas de Scrum. Facilita las reuniones y elimina los obstáculos que puedan afectar la productividad del equipo.</a:t>
            </a:r>
            <a:endParaRPr sz="4000">
              <a:solidFill>
                <a:srgbClr val="000000"/>
              </a:solidFill>
              <a:latin typeface="Arial"/>
              <a:ea typeface="Arial"/>
              <a:cs typeface="Arial"/>
              <a:sym typeface="Arial"/>
            </a:endParaRPr>
          </a:p>
          <a:p>
            <a:pPr indent="0" lvl="0" marL="360000" marR="279400" rtl="0" algn="just">
              <a:lnSpc>
                <a:spcPct val="150000"/>
              </a:lnSpc>
              <a:spcBef>
                <a:spcPts val="2400"/>
              </a:spcBef>
              <a:spcAft>
                <a:spcPts val="0"/>
              </a:spcAft>
              <a:buNone/>
            </a:pPr>
            <a:r>
              <a:rPr lang="es" sz="4000">
                <a:solidFill>
                  <a:srgbClr val="000000"/>
                </a:solidFill>
                <a:latin typeface="Arial"/>
                <a:ea typeface="Arial"/>
                <a:cs typeface="Arial"/>
                <a:sym typeface="Arial"/>
              </a:rPr>
              <a:t>Responsabilidades:</a:t>
            </a:r>
            <a:endParaRPr sz="4000">
              <a:solidFill>
                <a:srgbClr val="000000"/>
              </a:solidFill>
              <a:latin typeface="Arial"/>
              <a:ea typeface="Arial"/>
              <a:cs typeface="Arial"/>
              <a:sym typeface="Arial"/>
            </a:endParaRPr>
          </a:p>
          <a:p>
            <a:pPr indent="-292100" lvl="0" marL="914400" marR="279400" rtl="0" algn="just">
              <a:lnSpc>
                <a:spcPct val="150000"/>
              </a:lnSpc>
              <a:spcBef>
                <a:spcPts val="2400"/>
              </a:spcBef>
              <a:spcAft>
                <a:spcPts val="0"/>
              </a:spcAft>
              <a:buClr>
                <a:srgbClr val="000000"/>
              </a:buClr>
              <a:buSzPct val="100000"/>
              <a:buFont typeface="Arial"/>
              <a:buChar char="●"/>
            </a:pPr>
            <a:r>
              <a:rPr lang="es" sz="4000">
                <a:solidFill>
                  <a:srgbClr val="000000"/>
                </a:solidFill>
                <a:latin typeface="Arial"/>
                <a:ea typeface="Arial"/>
                <a:cs typeface="Arial"/>
                <a:sym typeface="Arial"/>
              </a:rPr>
              <a:t>Facilitar las reuniones de Scrum, como la Daily Scrum, la Sprint Planning, la Sprint Review y la Sprint Retrospective.</a:t>
            </a:r>
            <a:endParaRPr sz="4000">
              <a:solidFill>
                <a:srgbClr val="000000"/>
              </a:solidFill>
              <a:latin typeface="Arial"/>
              <a:ea typeface="Arial"/>
              <a:cs typeface="Arial"/>
              <a:sym typeface="Arial"/>
            </a:endParaRPr>
          </a:p>
          <a:p>
            <a:pPr indent="-292100" lvl="0" marL="914400" marR="279400" rtl="0" algn="just">
              <a:lnSpc>
                <a:spcPct val="150000"/>
              </a:lnSpc>
              <a:spcBef>
                <a:spcPts val="0"/>
              </a:spcBef>
              <a:spcAft>
                <a:spcPts val="0"/>
              </a:spcAft>
              <a:buClr>
                <a:srgbClr val="000000"/>
              </a:buClr>
              <a:buSzPct val="100000"/>
              <a:buFont typeface="Arial"/>
              <a:buChar char="●"/>
            </a:pPr>
            <a:r>
              <a:rPr lang="es" sz="4000">
                <a:solidFill>
                  <a:srgbClr val="000000"/>
                </a:solidFill>
                <a:latin typeface="Arial"/>
                <a:ea typeface="Arial"/>
                <a:cs typeface="Arial"/>
                <a:sym typeface="Arial"/>
              </a:rPr>
              <a:t>Ayudar al equipo a resolver problemas y superar obstáculos.</a:t>
            </a:r>
            <a:endParaRPr sz="4000">
              <a:solidFill>
                <a:srgbClr val="000000"/>
              </a:solidFill>
              <a:latin typeface="Arial"/>
              <a:ea typeface="Arial"/>
              <a:cs typeface="Arial"/>
              <a:sym typeface="Arial"/>
            </a:endParaRPr>
          </a:p>
          <a:p>
            <a:pPr indent="-292100" lvl="0" marL="914400" marR="279400" rtl="0" algn="just">
              <a:lnSpc>
                <a:spcPct val="150000"/>
              </a:lnSpc>
              <a:spcBef>
                <a:spcPts val="0"/>
              </a:spcBef>
              <a:spcAft>
                <a:spcPts val="0"/>
              </a:spcAft>
              <a:buClr>
                <a:srgbClr val="000000"/>
              </a:buClr>
              <a:buSzPct val="100000"/>
              <a:buFont typeface="Arial"/>
              <a:buChar char="●"/>
            </a:pPr>
            <a:r>
              <a:rPr lang="es" sz="4000">
                <a:solidFill>
                  <a:srgbClr val="000000"/>
                </a:solidFill>
                <a:latin typeface="Arial"/>
                <a:ea typeface="Arial"/>
                <a:cs typeface="Arial"/>
                <a:sym typeface="Arial"/>
              </a:rPr>
              <a:t>Fomentar una cultura de mejora continua y autoorganización dentro del equipo.</a:t>
            </a:r>
            <a:endParaRPr sz="4000">
              <a:solidFill>
                <a:srgbClr val="000000"/>
              </a:solidFill>
              <a:latin typeface="Arial"/>
              <a:ea typeface="Arial"/>
              <a:cs typeface="Arial"/>
              <a:sym typeface="Arial"/>
            </a:endParaRPr>
          </a:p>
          <a:p>
            <a:pPr indent="-292100" lvl="0" marL="914400" marR="279400" rtl="0" algn="just">
              <a:lnSpc>
                <a:spcPct val="150000"/>
              </a:lnSpc>
              <a:spcBef>
                <a:spcPts val="0"/>
              </a:spcBef>
              <a:spcAft>
                <a:spcPts val="0"/>
              </a:spcAft>
              <a:buClr>
                <a:srgbClr val="000000"/>
              </a:buClr>
              <a:buSzPct val="100000"/>
              <a:buFont typeface="Arial"/>
              <a:buChar char="●"/>
            </a:pPr>
            <a:r>
              <a:rPr lang="es" sz="4000">
                <a:solidFill>
                  <a:srgbClr val="000000"/>
                </a:solidFill>
                <a:latin typeface="Arial"/>
                <a:ea typeface="Arial"/>
                <a:cs typeface="Arial"/>
                <a:sym typeface="Arial"/>
              </a:rPr>
              <a:t>Proteger al equipo de distracciones externas y asegurar un ambiente de trabajo productivo.</a:t>
            </a:r>
            <a:endParaRPr b="1" sz="4000">
              <a:solidFill>
                <a:srgbClr val="000000"/>
              </a:solidFill>
              <a:latin typeface="Arial"/>
              <a:ea typeface="Arial"/>
              <a:cs typeface="Arial"/>
              <a:sym typeface="Arial"/>
            </a:endParaRPr>
          </a:p>
          <a:p>
            <a:pPr indent="0" lvl="0" marL="270510" rtl="0" algn="just">
              <a:lnSpc>
                <a:spcPct val="200000"/>
              </a:lnSpc>
              <a:spcBef>
                <a:spcPts val="240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idx="1" type="body"/>
          </p:nvPr>
        </p:nvSpPr>
        <p:spPr>
          <a:xfrm>
            <a:off x="1388550" y="790250"/>
            <a:ext cx="6651900" cy="3438900"/>
          </a:xfrm>
          <a:prstGeom prst="rect">
            <a:avLst/>
          </a:prstGeom>
        </p:spPr>
        <p:txBody>
          <a:bodyPr anchorCtr="0" anchor="t" bIns="91425" lIns="91425" spcFirstLastPara="1" rIns="91425" wrap="square" tIns="91425">
            <a:normAutofit fontScale="25000" lnSpcReduction="20000"/>
          </a:bodyPr>
          <a:lstStyle/>
          <a:p>
            <a:pPr indent="-514350" lvl="2" marL="914400" rtl="0" algn="l">
              <a:lnSpc>
                <a:spcPct val="200000"/>
              </a:lnSpc>
              <a:spcBef>
                <a:spcPts val="200"/>
              </a:spcBef>
              <a:spcAft>
                <a:spcPts val="0"/>
              </a:spcAft>
              <a:buClr>
                <a:srgbClr val="000000"/>
              </a:buClr>
              <a:buSzPct val="100000"/>
              <a:buFont typeface="Arial"/>
              <a:buAutoNum type="arabicPeriod"/>
            </a:pPr>
            <a:r>
              <a:rPr b="1" lang="es" sz="3600">
                <a:solidFill>
                  <a:srgbClr val="000000"/>
                </a:solidFill>
                <a:latin typeface="Arial"/>
                <a:ea typeface="Arial"/>
                <a:cs typeface="Arial"/>
                <a:sym typeface="Arial"/>
              </a:rPr>
              <a:t>Team member</a:t>
            </a:r>
            <a:endParaRPr b="1" sz="3600">
              <a:solidFill>
                <a:srgbClr val="000000"/>
              </a:solidFill>
              <a:latin typeface="Arial"/>
              <a:ea typeface="Arial"/>
              <a:cs typeface="Arial"/>
              <a:sym typeface="Arial"/>
            </a:endParaRPr>
          </a:p>
          <a:p>
            <a:pPr indent="0" lvl="0" marL="630555" rtl="0" algn="just">
              <a:lnSpc>
                <a:spcPct val="200000"/>
              </a:lnSpc>
              <a:spcBef>
                <a:spcPts val="0"/>
              </a:spcBef>
              <a:spcAft>
                <a:spcPts val="0"/>
              </a:spcAft>
              <a:buNone/>
            </a:pPr>
            <a:r>
              <a:rPr lang="es" sz="3600">
                <a:solidFill>
                  <a:srgbClr val="000000"/>
                </a:solidFill>
                <a:latin typeface="Arial"/>
                <a:ea typeface="Arial"/>
                <a:cs typeface="Arial"/>
                <a:sym typeface="Arial"/>
              </a:rPr>
              <a:t>El equipo de desarrollo es responsable de implementar las funcionalidades del proyecto de acuerdo con los requisitos del Product Owner. Trabajan de manera autónoma y colaborativa para entregar incrementos de producto funcionales al final de cada Sprint.</a:t>
            </a:r>
            <a:endParaRPr sz="3600">
              <a:solidFill>
                <a:srgbClr val="000000"/>
              </a:solidFill>
              <a:latin typeface="Arial"/>
              <a:ea typeface="Arial"/>
              <a:cs typeface="Arial"/>
              <a:sym typeface="Arial"/>
            </a:endParaRPr>
          </a:p>
          <a:p>
            <a:pPr indent="0" lvl="0" marL="630555" rtl="0" algn="just">
              <a:lnSpc>
                <a:spcPct val="200000"/>
              </a:lnSpc>
              <a:spcBef>
                <a:spcPts val="800"/>
              </a:spcBef>
              <a:spcAft>
                <a:spcPts val="0"/>
              </a:spcAft>
              <a:buNone/>
            </a:pPr>
            <a:r>
              <a:rPr lang="es" sz="3600">
                <a:solidFill>
                  <a:srgbClr val="000000"/>
                </a:solidFill>
                <a:latin typeface="Arial"/>
                <a:ea typeface="Arial"/>
                <a:cs typeface="Arial"/>
                <a:sym typeface="Arial"/>
              </a:rPr>
              <a:t>Responsabilidades:</a:t>
            </a:r>
            <a:endParaRPr sz="3600">
              <a:solidFill>
                <a:srgbClr val="000000"/>
              </a:solidFill>
              <a:latin typeface="Arial"/>
              <a:ea typeface="Arial"/>
              <a:cs typeface="Arial"/>
              <a:sym typeface="Arial"/>
            </a:endParaRPr>
          </a:p>
          <a:p>
            <a:pPr indent="-285750" lvl="0" marL="914400" rtl="0" algn="just">
              <a:lnSpc>
                <a:spcPct val="200000"/>
              </a:lnSpc>
              <a:spcBef>
                <a:spcPts val="800"/>
              </a:spcBef>
              <a:spcAft>
                <a:spcPts val="0"/>
              </a:spcAft>
              <a:buClr>
                <a:srgbClr val="000000"/>
              </a:buClr>
              <a:buSzPct val="100000"/>
              <a:buFont typeface="Arial"/>
              <a:buChar char="●"/>
            </a:pPr>
            <a:r>
              <a:rPr lang="es" sz="3600">
                <a:solidFill>
                  <a:srgbClr val="000000"/>
                </a:solidFill>
                <a:latin typeface="Arial"/>
                <a:ea typeface="Arial"/>
                <a:cs typeface="Arial"/>
                <a:sym typeface="Arial"/>
              </a:rPr>
              <a:t>Colaborar en la definición de historias de usuario y criterios de aceptación durante la planificación de cada Sprint.</a:t>
            </a:r>
            <a:endParaRPr sz="3600">
              <a:solidFill>
                <a:srgbClr val="000000"/>
              </a:solidFill>
              <a:latin typeface="Arial"/>
              <a:ea typeface="Arial"/>
              <a:cs typeface="Arial"/>
              <a:sym typeface="Arial"/>
            </a:endParaRPr>
          </a:p>
          <a:p>
            <a:pPr indent="-285750" lvl="0" marL="914400" rtl="0" algn="just">
              <a:lnSpc>
                <a:spcPct val="200000"/>
              </a:lnSpc>
              <a:spcBef>
                <a:spcPts val="0"/>
              </a:spcBef>
              <a:spcAft>
                <a:spcPts val="0"/>
              </a:spcAft>
              <a:buClr>
                <a:srgbClr val="000000"/>
              </a:buClr>
              <a:buSzPct val="100000"/>
              <a:buFont typeface="Arial"/>
              <a:buChar char="●"/>
            </a:pPr>
            <a:r>
              <a:rPr lang="es" sz="3600">
                <a:solidFill>
                  <a:srgbClr val="000000"/>
                </a:solidFill>
                <a:latin typeface="Arial"/>
                <a:ea typeface="Arial"/>
                <a:cs typeface="Arial"/>
                <a:sym typeface="Arial"/>
              </a:rPr>
              <a:t>Desarrollar y probar las funcionalidades asignadas dentro del Sprint.</a:t>
            </a:r>
            <a:endParaRPr sz="3600">
              <a:solidFill>
                <a:srgbClr val="000000"/>
              </a:solidFill>
              <a:latin typeface="Arial"/>
              <a:ea typeface="Arial"/>
              <a:cs typeface="Arial"/>
              <a:sym typeface="Arial"/>
            </a:endParaRPr>
          </a:p>
          <a:p>
            <a:pPr indent="-285750" lvl="0" marL="914400" rtl="0" algn="just">
              <a:lnSpc>
                <a:spcPct val="200000"/>
              </a:lnSpc>
              <a:spcBef>
                <a:spcPts val="0"/>
              </a:spcBef>
              <a:spcAft>
                <a:spcPts val="0"/>
              </a:spcAft>
              <a:buClr>
                <a:srgbClr val="000000"/>
              </a:buClr>
              <a:buSzPct val="100000"/>
              <a:buFont typeface="Arial"/>
              <a:buChar char="●"/>
            </a:pPr>
            <a:r>
              <a:rPr lang="es" sz="3600">
                <a:solidFill>
                  <a:srgbClr val="000000"/>
                </a:solidFill>
                <a:latin typeface="Arial"/>
                <a:ea typeface="Arial"/>
                <a:cs typeface="Arial"/>
                <a:sym typeface="Arial"/>
              </a:rPr>
              <a:t>Participar en las reuniones diarias de Scrum para informar sobre el progreso y discutir cualquier impedimento.</a:t>
            </a:r>
            <a:endParaRPr sz="3600">
              <a:solidFill>
                <a:srgbClr val="000000"/>
              </a:solidFill>
              <a:latin typeface="Arial"/>
              <a:ea typeface="Arial"/>
              <a:cs typeface="Arial"/>
              <a:sym typeface="Arial"/>
            </a:endParaRPr>
          </a:p>
          <a:p>
            <a:pPr indent="-285750" lvl="0" marL="914400" rtl="0" algn="just">
              <a:lnSpc>
                <a:spcPct val="200000"/>
              </a:lnSpc>
              <a:spcBef>
                <a:spcPts val="0"/>
              </a:spcBef>
              <a:spcAft>
                <a:spcPts val="0"/>
              </a:spcAft>
              <a:buClr>
                <a:srgbClr val="000000"/>
              </a:buClr>
              <a:buSzPct val="100000"/>
              <a:buFont typeface="Arial"/>
              <a:buChar char="●"/>
            </a:pPr>
            <a:r>
              <a:rPr lang="es" sz="3600">
                <a:solidFill>
                  <a:srgbClr val="000000"/>
                </a:solidFill>
                <a:latin typeface="Arial"/>
                <a:ea typeface="Arial"/>
                <a:cs typeface="Arial"/>
                <a:sym typeface="Arial"/>
              </a:rPr>
              <a:t>Mantener una comunicación abierta con el Product Owner y el Scrum Master para garantizar la alineación con los objetivos del proyecto.</a:t>
            </a:r>
            <a:endParaRPr b="1" sz="36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idx="1" type="body"/>
          </p:nvPr>
        </p:nvSpPr>
        <p:spPr>
          <a:xfrm>
            <a:off x="2502000" y="258175"/>
            <a:ext cx="6366900" cy="3369900"/>
          </a:xfrm>
          <a:prstGeom prst="rect">
            <a:avLst/>
          </a:prstGeom>
        </p:spPr>
        <p:txBody>
          <a:bodyPr anchorCtr="0" anchor="t" bIns="91425" lIns="91425" spcFirstLastPara="1" rIns="91425" wrap="square" tIns="91425">
            <a:normAutofit lnSpcReduction="20000"/>
          </a:bodyPr>
          <a:lstStyle/>
          <a:p>
            <a:pPr indent="-527050" lvl="2" marL="914400"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Backlog</a:t>
            </a:r>
            <a:endParaRPr b="1">
              <a:solidFill>
                <a:srgbClr val="000000"/>
              </a:solidFill>
              <a:latin typeface="Arial"/>
              <a:ea typeface="Arial"/>
              <a:cs typeface="Arial"/>
              <a:sym typeface="Arial"/>
            </a:endParaRPr>
          </a:p>
          <a:p>
            <a:pPr indent="0" lvl="0" marL="269875" rtl="0" algn="just">
              <a:lnSpc>
                <a:spcPct val="115000"/>
              </a:lnSpc>
              <a:spcBef>
                <a:spcPts val="0"/>
              </a:spcBef>
              <a:spcAft>
                <a:spcPts val="0"/>
              </a:spcAft>
              <a:buNone/>
            </a:pPr>
            <a:r>
              <a:rPr lang="es" sz="1200">
                <a:solidFill>
                  <a:srgbClr val="000000"/>
                </a:solidFill>
                <a:latin typeface="Arial"/>
                <a:ea typeface="Arial"/>
                <a:cs typeface="Arial"/>
                <a:sym typeface="Arial"/>
              </a:rPr>
              <a:t>Es la lista de tareas que el equipo Scrum finalizará durante un sprint de un proyecto. Estos elementos, por lo general, se obtienen del trabajo pendiente del producto o product backlog durante la sesión de planificación de sprint. El trabajo pendiente del sprint evita la corrupción del alcance, ya que identifica exactamente qué hará el equipo, y qué no, durante cada sprint.</a:t>
            </a:r>
            <a:endParaRPr sz="1200">
              <a:solidFill>
                <a:srgbClr val="000000"/>
              </a:solidFill>
              <a:latin typeface="Arial"/>
              <a:ea typeface="Arial"/>
              <a:cs typeface="Arial"/>
              <a:sym typeface="Arial"/>
            </a:endParaRPr>
          </a:p>
          <a:p>
            <a:pPr indent="0" lvl="0" marL="269875" rtl="0" algn="just">
              <a:lnSpc>
                <a:spcPct val="115000"/>
              </a:lnSpc>
              <a:spcBef>
                <a:spcPts val="0"/>
              </a:spcBef>
              <a:spcAft>
                <a:spcPts val="0"/>
              </a:spcAft>
              <a:buNone/>
            </a:pPr>
            <a:r>
              <a:t/>
            </a:r>
            <a:endParaRPr sz="1200">
              <a:solidFill>
                <a:srgbClr val="000000"/>
              </a:solidFill>
              <a:latin typeface="Arial"/>
              <a:ea typeface="Arial"/>
              <a:cs typeface="Arial"/>
              <a:sym typeface="Arial"/>
            </a:endParaRPr>
          </a:p>
          <a:p>
            <a:pPr indent="-755650" lvl="3" marL="1371600"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1</a:t>
            </a:r>
            <a:endParaRPr b="1">
              <a:solidFill>
                <a:srgbClr val="000000"/>
              </a:solidFill>
              <a:latin typeface="Arial"/>
              <a:ea typeface="Arial"/>
              <a:cs typeface="Arial"/>
              <a:sym typeface="Arial"/>
            </a:endParaRPr>
          </a:p>
          <a:p>
            <a:pPr indent="0" lvl="0" marL="630555" rtl="0" algn="just">
              <a:lnSpc>
                <a:spcPct val="150000"/>
              </a:lnSpc>
              <a:spcBef>
                <a:spcPts val="0"/>
              </a:spcBef>
              <a:spcAft>
                <a:spcPts val="0"/>
              </a:spcAft>
              <a:buNone/>
            </a:pPr>
            <a:r>
              <a:rPr lang="es" sz="1200">
                <a:solidFill>
                  <a:srgbClr val="000000"/>
                </a:solidFill>
                <a:latin typeface="Arial"/>
                <a:ea typeface="Arial"/>
                <a:cs typeface="Arial"/>
                <a:sym typeface="Arial"/>
              </a:rPr>
              <a:t>La primera iteración cuenta con una duración de 25 días, se planea realizar reuniones con el Product Owner, para proceder a realizar los avances realizados, el equipo de desarrollo realiza reuniones diarias, estas reuniones cuentas con una duración de 20 minutos aproximadamente, realizadas para conocer los avances de cada tarea asignada para el presente Sprint.</a:t>
            </a:r>
            <a:endParaRPr b="1" sz="36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pic>
        <p:nvPicPr>
          <p:cNvPr id="293" name="Google Shape;293;p37"/>
          <p:cNvPicPr preferRelativeResize="0"/>
          <p:nvPr/>
        </p:nvPicPr>
        <p:blipFill>
          <a:blip r:embed="rId3">
            <a:alphaModFix/>
          </a:blip>
          <a:stretch>
            <a:fillRect/>
          </a:stretch>
        </p:blipFill>
        <p:spPr>
          <a:xfrm>
            <a:off x="719300" y="3354775"/>
            <a:ext cx="6760051" cy="1426125"/>
          </a:xfrm>
          <a:prstGeom prst="rect">
            <a:avLst/>
          </a:prstGeom>
          <a:noFill/>
          <a:ln>
            <a:noFill/>
          </a:ln>
        </p:spPr>
      </p:pic>
      <p:sp>
        <p:nvSpPr>
          <p:cNvPr id="294" name="Google Shape;294;p37"/>
          <p:cNvSpPr txBox="1"/>
          <p:nvPr/>
        </p:nvSpPr>
        <p:spPr>
          <a:xfrm>
            <a:off x="0" y="1522025"/>
            <a:ext cx="2645100" cy="1154400"/>
          </a:xfrm>
          <a:prstGeom prst="rect">
            <a:avLst/>
          </a:prstGeom>
          <a:noFill/>
          <a:ln>
            <a:noFill/>
          </a:ln>
        </p:spPr>
        <p:txBody>
          <a:bodyPr anchorCtr="0" anchor="t" bIns="91425" lIns="91425" spcFirstLastPara="1" rIns="91425" wrap="square" tIns="91425">
            <a:spAutoFit/>
          </a:bodyPr>
          <a:lstStyle/>
          <a:p>
            <a:pPr indent="0" lvl="0" marL="270510" rtl="0" algn="just">
              <a:lnSpc>
                <a:spcPct val="200000"/>
              </a:lnSpc>
              <a:spcBef>
                <a:spcPts val="0"/>
              </a:spcBef>
              <a:spcAft>
                <a:spcPts val="800"/>
              </a:spcAft>
              <a:buNone/>
            </a:pPr>
            <a:r>
              <a:rPr lang="es" sz="900" u="sng">
                <a:solidFill>
                  <a:srgbClr val="1155CC"/>
                </a:solidFill>
                <a:hlinkClick r:id="rId4">
                  <a:extLst>
                    <a:ext uri="{A12FA001-AC4F-418D-AE19-62706E023703}">
                      <ahyp:hlinkClr val="tx"/>
                    </a:ext>
                  </a:extLst>
                </a:hlinkClick>
              </a:rPr>
              <a:t>https://docs.google.com/spreadsheets/d/1bv0JrH8vdqgaMT03EvMGOo09vd6eTwaB/edit?usp=sharing&amp;ouid=102723882039544644411&amp;rtpof=true&amp;sd=true</a:t>
            </a:r>
            <a:r>
              <a:rPr lang="es" sz="900"/>
              <a:t>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idx="1" type="body"/>
          </p:nvPr>
        </p:nvSpPr>
        <p:spPr>
          <a:xfrm>
            <a:off x="2502000" y="258175"/>
            <a:ext cx="6366900" cy="3369900"/>
          </a:xfrm>
          <a:prstGeom prst="rect">
            <a:avLst/>
          </a:prstGeom>
        </p:spPr>
        <p:txBody>
          <a:bodyPr anchorCtr="0" anchor="t" bIns="91425" lIns="91425" spcFirstLastPara="1" rIns="91425" wrap="square" tIns="91425">
            <a:normAutofit/>
          </a:bodyPr>
          <a:lstStyle/>
          <a:p>
            <a:pPr indent="-429895" lvl="2" marL="630555"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2</a:t>
            </a:r>
            <a:endParaRPr b="1">
              <a:solidFill>
                <a:srgbClr val="000000"/>
              </a:solidFill>
              <a:latin typeface="Arial"/>
              <a:ea typeface="Arial"/>
              <a:cs typeface="Arial"/>
              <a:sym typeface="Arial"/>
            </a:endParaRPr>
          </a:p>
          <a:p>
            <a:pPr indent="0" lvl="0" marL="719999" rtl="0" algn="just">
              <a:lnSpc>
                <a:spcPct val="200000"/>
              </a:lnSpc>
              <a:spcBef>
                <a:spcPts val="0"/>
              </a:spcBef>
              <a:spcAft>
                <a:spcPts val="0"/>
              </a:spcAft>
              <a:buNone/>
            </a:pPr>
            <a:r>
              <a:rPr lang="es" sz="1200">
                <a:solidFill>
                  <a:srgbClr val="000000"/>
                </a:solidFill>
                <a:latin typeface="Arial"/>
                <a:ea typeface="Arial"/>
                <a:cs typeface="Arial"/>
                <a:sym typeface="Arial"/>
              </a:rPr>
              <a:t>La cuarta iteración cuenta con una duración de 10 días, en esta iteración se establecieron los objetivos y se creó el backlog del sprint, destacando el registro eficiente de datos personales del paciente como una tarea clave. La fase de pruebas asegura la calidad del sistema antes de la reunión de demostración y revisión del sprint, donde se evaluaron los avances.</a:t>
            </a:r>
            <a:r>
              <a:rPr lang="es" sz="1100">
                <a:solidFill>
                  <a:srgbClr val="000000"/>
                </a:solidFill>
                <a:latin typeface="Arial"/>
                <a:ea typeface="Arial"/>
                <a:cs typeface="Arial"/>
                <a:sym typeface="Arial"/>
              </a:rPr>
              <a:t> </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pic>
        <p:nvPicPr>
          <p:cNvPr id="300" name="Google Shape;300;p38"/>
          <p:cNvPicPr preferRelativeResize="0"/>
          <p:nvPr/>
        </p:nvPicPr>
        <p:blipFill>
          <a:blip r:embed="rId3">
            <a:alphaModFix/>
          </a:blip>
          <a:stretch>
            <a:fillRect/>
          </a:stretch>
        </p:blipFill>
        <p:spPr>
          <a:xfrm>
            <a:off x="319900" y="2670275"/>
            <a:ext cx="7848999" cy="14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idx="1" type="body"/>
          </p:nvPr>
        </p:nvSpPr>
        <p:spPr>
          <a:xfrm>
            <a:off x="2502000" y="258175"/>
            <a:ext cx="6366900" cy="3369900"/>
          </a:xfrm>
          <a:prstGeom prst="rect">
            <a:avLst/>
          </a:prstGeom>
        </p:spPr>
        <p:txBody>
          <a:bodyPr anchorCtr="0" anchor="t" bIns="91425" lIns="91425" spcFirstLastPara="1" rIns="91425" wrap="square" tIns="91425">
            <a:normAutofit/>
          </a:bodyPr>
          <a:lstStyle/>
          <a:p>
            <a:pPr indent="-429895" lvl="2" marL="630555"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3</a:t>
            </a:r>
            <a:endParaRPr b="1">
              <a:solidFill>
                <a:srgbClr val="000000"/>
              </a:solidFill>
              <a:latin typeface="Arial"/>
              <a:ea typeface="Arial"/>
              <a:cs typeface="Arial"/>
              <a:sym typeface="Arial"/>
            </a:endParaRPr>
          </a:p>
          <a:p>
            <a:pPr indent="0" lvl="0" marL="720090" rtl="0" algn="just">
              <a:lnSpc>
                <a:spcPct val="150000"/>
              </a:lnSpc>
              <a:spcBef>
                <a:spcPts val="0"/>
              </a:spcBef>
              <a:spcAft>
                <a:spcPts val="0"/>
              </a:spcAft>
              <a:buNone/>
            </a:pPr>
            <a:r>
              <a:rPr lang="es" sz="1200">
                <a:solidFill>
                  <a:srgbClr val="000000"/>
                </a:solidFill>
                <a:latin typeface="Arial"/>
                <a:ea typeface="Arial"/>
                <a:cs typeface="Arial"/>
                <a:sym typeface="Arial"/>
              </a:rPr>
              <a:t>La tercera iteración cuenta con una duración de 25 días, durante la reunión de planeación del sprint, se definieron los objetivos y se generó el backlog del sprint, detallando las tareas clave. Nos enfocamos en la programación de generación de informes de odontograma y el actualizar información La etapa de pruebas asegura la calidad del sistema antes de la reunión de demostración y revisión del sprint, donde se evaluaron los avances logrados.</a:t>
            </a:r>
            <a:endParaRPr b="1" sz="1100">
              <a:solidFill>
                <a:srgbClr val="000000"/>
              </a:solidFill>
              <a:latin typeface="Arial"/>
              <a:ea typeface="Arial"/>
              <a:cs typeface="Arial"/>
              <a:sym typeface="Arial"/>
            </a:endParaRPr>
          </a:p>
          <a:p>
            <a:pPr indent="0" lvl="0" marL="270510" rtl="0" algn="just">
              <a:lnSpc>
                <a:spcPct val="200000"/>
              </a:lnSpc>
              <a:spcBef>
                <a:spcPts val="0"/>
              </a:spcBef>
              <a:spcAft>
                <a:spcPts val="800"/>
              </a:spcAft>
              <a:buNone/>
            </a:pPr>
            <a:r>
              <a:t/>
            </a:r>
            <a:endParaRPr/>
          </a:p>
        </p:txBody>
      </p:sp>
      <p:pic>
        <p:nvPicPr>
          <p:cNvPr id="306" name="Google Shape;306;p39"/>
          <p:cNvPicPr preferRelativeResize="0"/>
          <p:nvPr/>
        </p:nvPicPr>
        <p:blipFill>
          <a:blip r:embed="rId3">
            <a:alphaModFix/>
          </a:blip>
          <a:stretch>
            <a:fillRect/>
          </a:stretch>
        </p:blipFill>
        <p:spPr>
          <a:xfrm>
            <a:off x="404000" y="2711650"/>
            <a:ext cx="8252524" cy="170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idx="1" type="body"/>
          </p:nvPr>
        </p:nvSpPr>
        <p:spPr>
          <a:xfrm>
            <a:off x="2502000" y="258175"/>
            <a:ext cx="6366900" cy="3369900"/>
          </a:xfrm>
          <a:prstGeom prst="rect">
            <a:avLst/>
          </a:prstGeom>
        </p:spPr>
        <p:txBody>
          <a:bodyPr anchorCtr="0" anchor="t" bIns="91425" lIns="91425" spcFirstLastPara="1" rIns="91425" wrap="square" tIns="91425">
            <a:normAutofit fontScale="92500" lnSpcReduction="10000"/>
          </a:bodyPr>
          <a:lstStyle/>
          <a:p>
            <a:pPr indent="-424656" lvl="2" marL="630555" rtl="0" algn="l">
              <a:lnSpc>
                <a:spcPct val="200000"/>
              </a:lnSpc>
              <a:spcBef>
                <a:spcPts val="200"/>
              </a:spcBef>
              <a:spcAft>
                <a:spcPts val="0"/>
              </a:spcAft>
              <a:buClr>
                <a:srgbClr val="000000"/>
              </a:buClr>
              <a:buSzPct val="100000"/>
              <a:buFont typeface="Arial"/>
              <a:buAutoNum type="arabicPeriod"/>
            </a:pPr>
            <a:r>
              <a:rPr b="1" lang="es">
                <a:solidFill>
                  <a:srgbClr val="000000"/>
                </a:solidFill>
                <a:latin typeface="Arial"/>
                <a:ea typeface="Arial"/>
                <a:cs typeface="Arial"/>
                <a:sym typeface="Arial"/>
              </a:rPr>
              <a:t>Sprint 4</a:t>
            </a:r>
            <a:endParaRPr b="1">
              <a:solidFill>
                <a:srgbClr val="000000"/>
              </a:solidFill>
              <a:latin typeface="Arial"/>
              <a:ea typeface="Arial"/>
              <a:cs typeface="Arial"/>
              <a:sym typeface="Arial"/>
            </a:endParaRPr>
          </a:p>
          <a:p>
            <a:pPr indent="0" lvl="0" marL="630000" rtl="0" algn="just">
              <a:lnSpc>
                <a:spcPct val="200000"/>
              </a:lnSpc>
              <a:spcBef>
                <a:spcPts val="0"/>
              </a:spcBef>
              <a:spcAft>
                <a:spcPts val="0"/>
              </a:spcAft>
              <a:buNone/>
            </a:pPr>
            <a:r>
              <a:rPr lang="es" sz="1200">
                <a:solidFill>
                  <a:srgbClr val="000000"/>
                </a:solidFill>
                <a:latin typeface="Arial"/>
                <a:ea typeface="Arial"/>
                <a:cs typeface="Arial"/>
                <a:sym typeface="Arial"/>
              </a:rPr>
              <a:t>La cuarta iteración cuenta con una duración de 10 días, en esta iteración se establecieron los objetivos y se creó el backlog del sprint, destacando el registro eficiente de datos personales del paciente como una tarea clave. Nos enfocamos en mejorar la experiencia del paciente mediante la gestión del odontograma de pacientes. La implementación de notificaciones de resultados de laboratorio optimiza la comunicación de información relevante.</a:t>
            </a:r>
            <a:r>
              <a:rPr lang="es" sz="1100">
                <a:solidFill>
                  <a:srgbClr val="000000"/>
                </a:solidFill>
                <a:latin typeface="Arial"/>
                <a:ea typeface="Arial"/>
                <a:cs typeface="Arial"/>
                <a:sym typeface="Arial"/>
              </a:rPr>
              <a:t> </a:t>
            </a:r>
            <a:r>
              <a:rPr lang="es" sz="1200">
                <a:solidFill>
                  <a:srgbClr val="000000"/>
                </a:solidFill>
                <a:latin typeface="Arial"/>
                <a:ea typeface="Arial"/>
                <a:cs typeface="Arial"/>
                <a:sym typeface="Arial"/>
              </a:rPr>
              <a:t>La fase de pruebas asegura la calidad del sistema antes de la reunión de demostración y revisión del sprint, donde se evaluaron los avances.</a:t>
            </a:r>
            <a:r>
              <a:rPr lang="es" sz="1100">
                <a:solidFill>
                  <a:srgbClr val="000000"/>
                </a:solidFill>
                <a:latin typeface="Arial"/>
                <a:ea typeface="Arial"/>
                <a:cs typeface="Arial"/>
                <a:sym typeface="Arial"/>
              </a:rPr>
              <a:t> </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pic>
        <p:nvPicPr>
          <p:cNvPr id="312" name="Google Shape;312;p40"/>
          <p:cNvPicPr preferRelativeResize="0"/>
          <p:nvPr/>
        </p:nvPicPr>
        <p:blipFill>
          <a:blip r:embed="rId3">
            <a:alphaModFix/>
          </a:blip>
          <a:stretch>
            <a:fillRect/>
          </a:stretch>
        </p:blipFill>
        <p:spPr>
          <a:xfrm>
            <a:off x="472975" y="3301375"/>
            <a:ext cx="8045000" cy="153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idx="1" type="body"/>
          </p:nvPr>
        </p:nvSpPr>
        <p:spPr>
          <a:xfrm>
            <a:off x="3142475" y="474975"/>
            <a:ext cx="6366900" cy="3369900"/>
          </a:xfrm>
          <a:prstGeom prst="rect">
            <a:avLst/>
          </a:prstGeom>
        </p:spPr>
        <p:txBody>
          <a:bodyPr anchorCtr="0" anchor="t" bIns="91425" lIns="91425" spcFirstLastPara="1" rIns="91425" wrap="square" tIns="91425">
            <a:normAutofit/>
          </a:bodyPr>
          <a:lstStyle/>
          <a:p>
            <a:pPr indent="0" lvl="0" marL="0" rtl="0" algn="l">
              <a:lnSpc>
                <a:spcPct val="200000"/>
              </a:lnSpc>
              <a:spcBef>
                <a:spcPts val="200"/>
              </a:spcBef>
              <a:spcAft>
                <a:spcPts val="0"/>
              </a:spcAft>
              <a:buNone/>
            </a:pPr>
            <a:r>
              <a:rPr b="1" lang="es" sz="1400">
                <a:solidFill>
                  <a:srgbClr val="000000"/>
                </a:solidFill>
                <a:latin typeface="Arial"/>
                <a:ea typeface="Arial"/>
                <a:cs typeface="Arial"/>
                <a:sym typeface="Arial"/>
              </a:rPr>
              <a:t>Cronograma de Actividades</a:t>
            </a:r>
            <a:endParaRPr b="1" sz="1400">
              <a:solidFill>
                <a:srgbClr val="000000"/>
              </a:solidFill>
              <a:latin typeface="Arial"/>
              <a:ea typeface="Arial"/>
              <a:cs typeface="Arial"/>
              <a:sym typeface="Arial"/>
            </a:endParaRPr>
          </a:p>
          <a:p>
            <a:pPr indent="0" lvl="0" marL="270510" rtl="0" algn="just">
              <a:lnSpc>
                <a:spcPct val="200000"/>
              </a:lnSpc>
              <a:spcBef>
                <a:spcPts val="0"/>
              </a:spcBef>
              <a:spcAft>
                <a:spcPts val="800"/>
              </a:spcAft>
              <a:buNone/>
            </a:pPr>
            <a:r>
              <a:t/>
            </a:r>
            <a:endParaRPr/>
          </a:p>
        </p:txBody>
      </p:sp>
      <p:pic>
        <p:nvPicPr>
          <p:cNvPr id="318" name="Google Shape;318;p41"/>
          <p:cNvPicPr preferRelativeResize="0"/>
          <p:nvPr/>
        </p:nvPicPr>
        <p:blipFill>
          <a:blip r:embed="rId3">
            <a:alphaModFix/>
          </a:blip>
          <a:stretch>
            <a:fillRect/>
          </a:stretch>
        </p:blipFill>
        <p:spPr>
          <a:xfrm>
            <a:off x="1485900" y="1196875"/>
            <a:ext cx="6172200" cy="347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1" name="Shape 141"/>
        <p:cNvGrpSpPr/>
        <p:nvPr/>
      </p:nvGrpSpPr>
      <p:grpSpPr>
        <a:xfrm>
          <a:off x="0" y="0"/>
          <a:ext cx="0" cy="0"/>
          <a:chOff x="0" y="0"/>
          <a:chExt cx="0" cy="0"/>
        </a:xfrm>
      </p:grpSpPr>
      <p:sp>
        <p:nvSpPr>
          <p:cNvPr id="142" name="Google Shape;142;p15"/>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1</a:t>
            </a:r>
            <a:endParaRPr b="1" sz="6000"/>
          </a:p>
        </p:txBody>
      </p:sp>
      <p:sp>
        <p:nvSpPr>
          <p:cNvPr id="143" name="Google Shape;143;p15"/>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25000" lnSpcReduction="20000"/>
          </a:bodyPr>
          <a:lstStyle/>
          <a:p>
            <a:pPr indent="0" lvl="0" marL="0" rtl="0" algn="ctr">
              <a:lnSpc>
                <a:spcPct val="200000"/>
              </a:lnSpc>
              <a:spcBef>
                <a:spcPts val="0"/>
              </a:spcBef>
              <a:spcAft>
                <a:spcPts val="0"/>
              </a:spcAft>
              <a:buNone/>
            </a:pPr>
            <a:r>
              <a:rPr b="1" lang="es" sz="10000">
                <a:solidFill>
                  <a:schemeClr val="lt1"/>
                </a:solidFill>
                <a:latin typeface="Nunito"/>
                <a:ea typeface="Nunito"/>
                <a:cs typeface="Nunito"/>
                <a:sym typeface="Nunito"/>
              </a:rPr>
              <a:t>PLANTEAMIENTO DEL ESTUDIO</a:t>
            </a:r>
            <a:endParaRPr b="1" sz="10000">
              <a:solidFill>
                <a:schemeClr val="lt1"/>
              </a:solidFill>
              <a:latin typeface="Nunito"/>
              <a:ea typeface="Nunito"/>
              <a:cs typeface="Nunito"/>
              <a:sym typeface="Nunito"/>
            </a:endParaRPr>
          </a:p>
          <a:p>
            <a:pPr indent="0" lvl="0" marL="0" rtl="0" algn="ctr">
              <a:lnSpc>
                <a:spcPct val="200000"/>
              </a:lnSpc>
              <a:spcBef>
                <a:spcPts val="600"/>
              </a:spcBef>
              <a:spcAft>
                <a:spcPts val="600"/>
              </a:spcAft>
              <a:buNone/>
            </a:pPr>
            <a:r>
              <a:rPr b="1" lang="es" sz="3200">
                <a:solidFill>
                  <a:schemeClr val="lt1"/>
                </a:solidFill>
                <a:latin typeface="Nunito"/>
                <a:ea typeface="Nunito"/>
                <a:cs typeface="Nunito"/>
                <a:sym typeface="Nunito"/>
              </a:rPr>
              <a:t> </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idx="1" type="body"/>
          </p:nvPr>
        </p:nvSpPr>
        <p:spPr>
          <a:xfrm>
            <a:off x="3142475" y="474975"/>
            <a:ext cx="6366900" cy="3369900"/>
          </a:xfrm>
          <a:prstGeom prst="rect">
            <a:avLst/>
          </a:prstGeom>
        </p:spPr>
        <p:txBody>
          <a:bodyPr anchorCtr="0" anchor="t" bIns="91425" lIns="91425" spcFirstLastPara="1" rIns="91425" wrap="square" tIns="91425">
            <a:normAutofit/>
          </a:bodyPr>
          <a:lstStyle/>
          <a:p>
            <a:pPr indent="0" lvl="0" marL="0" rtl="0" algn="l">
              <a:lnSpc>
                <a:spcPct val="200000"/>
              </a:lnSpc>
              <a:spcBef>
                <a:spcPts val="200"/>
              </a:spcBef>
              <a:spcAft>
                <a:spcPts val="0"/>
              </a:spcAft>
              <a:buNone/>
            </a:pPr>
            <a:r>
              <a:rPr b="1" lang="es" sz="1400">
                <a:solidFill>
                  <a:srgbClr val="000000"/>
                </a:solidFill>
                <a:latin typeface="Arial"/>
                <a:ea typeface="Arial"/>
                <a:cs typeface="Arial"/>
                <a:sym typeface="Arial"/>
              </a:rPr>
              <a:t>GESTIÓN</a:t>
            </a:r>
            <a:r>
              <a:rPr b="1" lang="es" sz="1400">
                <a:solidFill>
                  <a:srgbClr val="000000"/>
                </a:solidFill>
                <a:latin typeface="Arial"/>
                <a:ea typeface="Arial"/>
                <a:cs typeface="Arial"/>
                <a:sym typeface="Arial"/>
              </a:rPr>
              <a:t> DE RIESGOS</a:t>
            </a:r>
            <a:endParaRPr b="1" sz="1400">
              <a:solidFill>
                <a:srgbClr val="000000"/>
              </a:solidFill>
              <a:latin typeface="Arial"/>
              <a:ea typeface="Arial"/>
              <a:cs typeface="Arial"/>
              <a:sym typeface="Arial"/>
            </a:endParaRPr>
          </a:p>
          <a:p>
            <a:pPr indent="0" lvl="0" marL="270510" rtl="0" algn="just">
              <a:lnSpc>
                <a:spcPct val="200000"/>
              </a:lnSpc>
              <a:spcBef>
                <a:spcPts val="0"/>
              </a:spcBef>
              <a:spcAft>
                <a:spcPts val="800"/>
              </a:spcAft>
              <a:buNone/>
            </a:pPr>
            <a:r>
              <a:t/>
            </a:r>
            <a:endParaRPr/>
          </a:p>
        </p:txBody>
      </p:sp>
      <p:pic>
        <p:nvPicPr>
          <p:cNvPr id="324" name="Google Shape;324;p42"/>
          <p:cNvPicPr preferRelativeResize="0"/>
          <p:nvPr/>
        </p:nvPicPr>
        <p:blipFill>
          <a:blip r:embed="rId3">
            <a:alphaModFix/>
          </a:blip>
          <a:stretch>
            <a:fillRect/>
          </a:stretch>
        </p:blipFill>
        <p:spPr>
          <a:xfrm>
            <a:off x="396587" y="1099401"/>
            <a:ext cx="8350825" cy="3136776"/>
          </a:xfrm>
          <a:prstGeom prst="rect">
            <a:avLst/>
          </a:prstGeom>
          <a:noFill/>
          <a:ln>
            <a:noFill/>
          </a:ln>
        </p:spPr>
      </p:pic>
      <p:sp>
        <p:nvSpPr>
          <p:cNvPr id="325" name="Google Shape;325;p42"/>
          <p:cNvSpPr txBox="1"/>
          <p:nvPr/>
        </p:nvSpPr>
        <p:spPr>
          <a:xfrm>
            <a:off x="1224150" y="4359825"/>
            <a:ext cx="6695700" cy="536700"/>
          </a:xfrm>
          <a:prstGeom prst="rect">
            <a:avLst/>
          </a:prstGeom>
          <a:noFill/>
          <a:ln>
            <a:noFill/>
          </a:ln>
        </p:spPr>
        <p:txBody>
          <a:bodyPr anchorCtr="0" anchor="t" bIns="91425" lIns="91425" spcFirstLastPara="1" rIns="91425" wrap="square" tIns="91425">
            <a:spAutoFit/>
          </a:bodyPr>
          <a:lstStyle/>
          <a:p>
            <a:pPr indent="0" lvl="0" marL="269999" rtl="0" algn="l">
              <a:lnSpc>
                <a:spcPct val="107916"/>
              </a:lnSpc>
              <a:spcBef>
                <a:spcPts val="0"/>
              </a:spcBef>
              <a:spcAft>
                <a:spcPts val="800"/>
              </a:spcAft>
              <a:buNone/>
            </a:pPr>
            <a:r>
              <a:rPr lang="es" sz="1100" u="sng">
                <a:solidFill>
                  <a:srgbClr val="1155CC"/>
                </a:solidFill>
                <a:hlinkClick r:id="rId4">
                  <a:extLst>
                    <a:ext uri="{A12FA001-AC4F-418D-AE19-62706E023703}">
                      <ahyp:hlinkClr val="tx"/>
                    </a:ext>
                  </a:extLst>
                </a:hlinkClick>
              </a:rPr>
              <a:t>https://docs.google.com/spreadsheets/d/1XmRgKvUfqhNuZaHf6roL51u32rR6VpOp/edit?usp=sharing&amp;ouid=102723882039544644411&amp;rtpof=true&amp;sd=true</a:t>
            </a:r>
            <a:r>
              <a:rPr lang="es" sz="1100"/>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p:nvPr/>
        </p:nvSpPr>
        <p:spPr>
          <a:xfrm>
            <a:off x="123300" y="186650"/>
            <a:ext cx="8860200" cy="483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1" name="Google Shape;331;p43"/>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solidFill>
                  <a:schemeClr val="lt1"/>
                </a:solidFill>
              </a:rPr>
              <a:t>CAPÍTULO 5</a:t>
            </a:r>
            <a:endParaRPr b="1" sz="60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4"/>
          <p:cNvPicPr preferRelativeResize="0"/>
          <p:nvPr/>
        </p:nvPicPr>
        <p:blipFill>
          <a:blip r:embed="rId3">
            <a:alphaModFix/>
          </a:blip>
          <a:stretch>
            <a:fillRect/>
          </a:stretch>
        </p:blipFill>
        <p:spPr>
          <a:xfrm>
            <a:off x="102325" y="431288"/>
            <a:ext cx="3292000" cy="3873275"/>
          </a:xfrm>
          <a:prstGeom prst="rect">
            <a:avLst/>
          </a:prstGeom>
          <a:noFill/>
          <a:ln>
            <a:noFill/>
          </a:ln>
        </p:spPr>
      </p:pic>
      <p:pic>
        <p:nvPicPr>
          <p:cNvPr id="337" name="Google Shape;337;p44"/>
          <p:cNvPicPr preferRelativeResize="0"/>
          <p:nvPr/>
        </p:nvPicPr>
        <p:blipFill>
          <a:blip r:embed="rId4">
            <a:alphaModFix/>
          </a:blip>
          <a:stretch>
            <a:fillRect/>
          </a:stretch>
        </p:blipFill>
        <p:spPr>
          <a:xfrm>
            <a:off x="3565925" y="1324525"/>
            <a:ext cx="5176001" cy="3035100"/>
          </a:xfrm>
          <a:prstGeom prst="rect">
            <a:avLst/>
          </a:prstGeom>
          <a:noFill/>
          <a:ln>
            <a:noFill/>
          </a:ln>
        </p:spPr>
      </p:pic>
      <p:sp>
        <p:nvSpPr>
          <p:cNvPr id="338" name="Google Shape;338;p44"/>
          <p:cNvSpPr txBox="1"/>
          <p:nvPr/>
        </p:nvSpPr>
        <p:spPr>
          <a:xfrm>
            <a:off x="394325" y="44481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a:t>Diagramas de casos de uso</a:t>
            </a:r>
            <a:endParaRPr sz="1700"/>
          </a:p>
        </p:txBody>
      </p:sp>
      <p:sp>
        <p:nvSpPr>
          <p:cNvPr id="339" name="Google Shape;339;p44"/>
          <p:cNvSpPr txBox="1"/>
          <p:nvPr/>
        </p:nvSpPr>
        <p:spPr>
          <a:xfrm>
            <a:off x="4763850" y="7398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a:t>Diagramas de secuencia</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5172525" y="435750"/>
            <a:ext cx="3655175" cy="4565950"/>
          </a:xfrm>
          <a:prstGeom prst="rect">
            <a:avLst/>
          </a:prstGeom>
          <a:noFill/>
          <a:ln>
            <a:noFill/>
          </a:ln>
        </p:spPr>
      </p:pic>
      <p:pic>
        <p:nvPicPr>
          <p:cNvPr id="345" name="Google Shape;345;p45"/>
          <p:cNvPicPr preferRelativeResize="0"/>
          <p:nvPr/>
        </p:nvPicPr>
        <p:blipFill>
          <a:blip r:embed="rId4">
            <a:alphaModFix/>
          </a:blip>
          <a:stretch>
            <a:fillRect/>
          </a:stretch>
        </p:blipFill>
        <p:spPr>
          <a:xfrm>
            <a:off x="124975" y="508625"/>
            <a:ext cx="4855724" cy="3266725"/>
          </a:xfrm>
          <a:prstGeom prst="rect">
            <a:avLst/>
          </a:prstGeom>
          <a:noFill/>
          <a:ln>
            <a:noFill/>
          </a:ln>
        </p:spPr>
      </p:pic>
      <p:sp>
        <p:nvSpPr>
          <p:cNvPr id="346" name="Google Shape;346;p45"/>
          <p:cNvSpPr txBox="1"/>
          <p:nvPr/>
        </p:nvSpPr>
        <p:spPr>
          <a:xfrm>
            <a:off x="5439775" y="817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a:t>Diseño conceptual (E/R)</a:t>
            </a:r>
            <a:endParaRPr sz="1700"/>
          </a:p>
        </p:txBody>
      </p:sp>
      <p:sp>
        <p:nvSpPr>
          <p:cNvPr id="347" name="Google Shape;347;p45"/>
          <p:cNvSpPr txBox="1"/>
          <p:nvPr/>
        </p:nvSpPr>
        <p:spPr>
          <a:xfrm>
            <a:off x="724450" y="3841725"/>
            <a:ext cx="3000000" cy="415500"/>
          </a:xfrm>
          <a:prstGeom prst="rect">
            <a:avLst/>
          </a:prstGeom>
          <a:noFill/>
          <a:ln>
            <a:noFill/>
          </a:ln>
        </p:spPr>
        <p:txBody>
          <a:bodyPr anchorCtr="0" anchor="t" bIns="91425" lIns="91425" spcFirstLastPara="1" rIns="91425" wrap="square" tIns="91425">
            <a:spAutoFit/>
          </a:bodyPr>
          <a:lstStyle/>
          <a:p>
            <a:pPr indent="0" lvl="0" marL="914400" rtl="0" algn="l">
              <a:lnSpc>
                <a:spcPct val="200000"/>
              </a:lnSpc>
              <a:spcBef>
                <a:spcPts val="200"/>
              </a:spcBef>
              <a:spcAft>
                <a:spcPts val="0"/>
              </a:spcAft>
              <a:buNone/>
            </a:pPr>
            <a:r>
              <a:rPr b="1" lang="es" sz="1500"/>
              <a:t>Diseño físico</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1385850" y="1383850"/>
            <a:ext cx="6372300" cy="1379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353" name="Google Shape;353;p46"/>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354" name="Google Shape;354;p46"/>
          <p:cNvPicPr preferRelativeResize="0"/>
          <p:nvPr/>
        </p:nvPicPr>
        <p:blipFill>
          <a:blip r:embed="rId3">
            <a:alphaModFix/>
          </a:blip>
          <a:stretch>
            <a:fillRect/>
          </a:stretch>
        </p:blipFill>
        <p:spPr>
          <a:xfrm>
            <a:off x="164150" y="689100"/>
            <a:ext cx="8815700" cy="3631725"/>
          </a:xfrm>
          <a:prstGeom prst="rect">
            <a:avLst/>
          </a:prstGeom>
          <a:noFill/>
          <a:ln>
            <a:noFill/>
          </a:ln>
        </p:spPr>
      </p:pic>
      <p:sp>
        <p:nvSpPr>
          <p:cNvPr id="355" name="Google Shape;355;p46"/>
          <p:cNvSpPr txBox="1"/>
          <p:nvPr/>
        </p:nvSpPr>
        <p:spPr>
          <a:xfrm>
            <a:off x="3716750" y="16785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lógico</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7"/>
          <p:cNvPicPr preferRelativeResize="0"/>
          <p:nvPr/>
        </p:nvPicPr>
        <p:blipFill>
          <a:blip r:embed="rId3">
            <a:alphaModFix/>
          </a:blip>
          <a:stretch>
            <a:fillRect/>
          </a:stretch>
        </p:blipFill>
        <p:spPr>
          <a:xfrm>
            <a:off x="476125" y="739875"/>
            <a:ext cx="7908875" cy="4074700"/>
          </a:xfrm>
          <a:prstGeom prst="rect">
            <a:avLst/>
          </a:prstGeom>
          <a:noFill/>
          <a:ln>
            <a:noFill/>
          </a:ln>
        </p:spPr>
      </p:pic>
      <p:sp>
        <p:nvSpPr>
          <p:cNvPr id="361" name="Google Shape;361;p47"/>
          <p:cNvSpPr txBox="1"/>
          <p:nvPr/>
        </p:nvSpPr>
        <p:spPr>
          <a:xfrm>
            <a:off x="2814075" y="2398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8"/>
          <p:cNvPicPr preferRelativeResize="0"/>
          <p:nvPr/>
        </p:nvPicPr>
        <p:blipFill>
          <a:blip r:embed="rId3">
            <a:alphaModFix/>
          </a:blip>
          <a:stretch>
            <a:fillRect/>
          </a:stretch>
        </p:blipFill>
        <p:spPr>
          <a:xfrm>
            <a:off x="241925" y="670900"/>
            <a:ext cx="8621727" cy="4203651"/>
          </a:xfrm>
          <a:prstGeom prst="rect">
            <a:avLst/>
          </a:prstGeom>
          <a:noFill/>
          <a:ln>
            <a:noFill/>
          </a:ln>
        </p:spPr>
      </p:pic>
      <p:sp>
        <p:nvSpPr>
          <p:cNvPr id="367" name="Google Shape;367;p48"/>
          <p:cNvSpPr txBox="1"/>
          <p:nvPr/>
        </p:nvSpPr>
        <p:spPr>
          <a:xfrm>
            <a:off x="2814075" y="2398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9"/>
          <p:cNvPicPr preferRelativeResize="0"/>
          <p:nvPr/>
        </p:nvPicPr>
        <p:blipFill>
          <a:blip r:embed="rId3">
            <a:alphaModFix/>
          </a:blip>
          <a:stretch>
            <a:fillRect/>
          </a:stretch>
        </p:blipFill>
        <p:spPr>
          <a:xfrm>
            <a:off x="524100" y="670900"/>
            <a:ext cx="8003851" cy="4195775"/>
          </a:xfrm>
          <a:prstGeom prst="rect">
            <a:avLst/>
          </a:prstGeom>
          <a:noFill/>
          <a:ln>
            <a:noFill/>
          </a:ln>
        </p:spPr>
      </p:pic>
      <p:sp>
        <p:nvSpPr>
          <p:cNvPr id="373" name="Google Shape;373;p49"/>
          <p:cNvSpPr txBox="1"/>
          <p:nvPr/>
        </p:nvSpPr>
        <p:spPr>
          <a:xfrm>
            <a:off x="2814075" y="2398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0"/>
          <p:cNvPicPr preferRelativeResize="0"/>
          <p:nvPr/>
        </p:nvPicPr>
        <p:blipFill>
          <a:blip r:embed="rId3">
            <a:alphaModFix/>
          </a:blip>
          <a:stretch>
            <a:fillRect/>
          </a:stretch>
        </p:blipFill>
        <p:spPr>
          <a:xfrm>
            <a:off x="403075" y="584000"/>
            <a:ext cx="8484551" cy="4357300"/>
          </a:xfrm>
          <a:prstGeom prst="rect">
            <a:avLst/>
          </a:prstGeom>
          <a:noFill/>
          <a:ln>
            <a:noFill/>
          </a:ln>
        </p:spPr>
      </p:pic>
      <p:sp>
        <p:nvSpPr>
          <p:cNvPr id="379" name="Google Shape;379;p50"/>
          <p:cNvSpPr txBox="1"/>
          <p:nvPr/>
        </p:nvSpPr>
        <p:spPr>
          <a:xfrm>
            <a:off x="2933950" y="1529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3" name="Shape 383"/>
        <p:cNvGrpSpPr/>
        <p:nvPr/>
      </p:nvGrpSpPr>
      <p:grpSpPr>
        <a:xfrm>
          <a:off x="0" y="0"/>
          <a:ext cx="0" cy="0"/>
          <a:chOff x="0" y="0"/>
          <a:chExt cx="0" cy="0"/>
        </a:xfrm>
      </p:grpSpPr>
      <p:sp>
        <p:nvSpPr>
          <p:cNvPr id="384" name="Google Shape;384;p51"/>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6</a:t>
            </a:r>
            <a:endParaRPr b="1" sz="6000"/>
          </a:p>
        </p:txBody>
      </p:sp>
      <p:sp>
        <p:nvSpPr>
          <p:cNvPr id="385" name="Google Shape;385;p51"/>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CODIFICACIÓN DEL SOFTWARE</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idx="1" type="body"/>
          </p:nvPr>
        </p:nvSpPr>
        <p:spPr>
          <a:xfrm>
            <a:off x="1618075" y="0"/>
            <a:ext cx="757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Aspectos Generales de la Empres ORGANIGRAMA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49" name="Google Shape;149;p16"/>
          <p:cNvSpPr txBox="1"/>
          <p:nvPr/>
        </p:nvSpPr>
        <p:spPr>
          <a:xfrm>
            <a:off x="6509750" y="1297725"/>
            <a:ext cx="2380500" cy="159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Para comprender mejor el funcionamiento y la jerarquía de nuestra empresa, a continuación se presenta el organigrama corporativo</a:t>
            </a:r>
            <a:endParaRPr>
              <a:latin typeface="Nunito"/>
              <a:ea typeface="Nunito"/>
              <a:cs typeface="Nunito"/>
              <a:sym typeface="Nunito"/>
            </a:endParaRPr>
          </a:p>
        </p:txBody>
      </p:sp>
      <p:pic>
        <p:nvPicPr>
          <p:cNvPr id="150" name="Google Shape;150;p16"/>
          <p:cNvPicPr preferRelativeResize="0"/>
          <p:nvPr/>
        </p:nvPicPr>
        <p:blipFill>
          <a:blip r:embed="rId3">
            <a:alphaModFix/>
          </a:blip>
          <a:stretch>
            <a:fillRect/>
          </a:stretch>
        </p:blipFill>
        <p:spPr>
          <a:xfrm>
            <a:off x="1296500" y="513650"/>
            <a:ext cx="4670250" cy="4553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1</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391" name="Google Shape;391;p52"/>
          <p:cNvPicPr preferRelativeResize="0"/>
          <p:nvPr/>
        </p:nvPicPr>
        <p:blipFill>
          <a:blip r:embed="rId3">
            <a:alphaModFix/>
          </a:blip>
          <a:stretch>
            <a:fillRect/>
          </a:stretch>
        </p:blipFill>
        <p:spPr>
          <a:xfrm>
            <a:off x="2345700" y="1576725"/>
            <a:ext cx="4452600" cy="2380000"/>
          </a:xfrm>
          <a:prstGeom prst="rect">
            <a:avLst/>
          </a:prstGeom>
          <a:noFill/>
          <a:ln>
            <a:noFill/>
          </a:ln>
        </p:spPr>
      </p:pic>
      <p:sp>
        <p:nvSpPr>
          <p:cNvPr id="392" name="Google Shape;392;p52"/>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1</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98" name="Google Shape;398;p53"/>
          <p:cNvSpPr txBox="1"/>
          <p:nvPr>
            <p:ph idx="1" type="body"/>
          </p:nvPr>
        </p:nvSpPr>
        <p:spPr>
          <a:xfrm>
            <a:off x="1012050" y="1084725"/>
            <a:ext cx="21615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Qué</a:t>
            </a:r>
            <a:r>
              <a:rPr b="1" lang="es" sz="1500">
                <a:solidFill>
                  <a:srgbClr val="000000"/>
                </a:solidFill>
                <a:latin typeface="Arial"/>
                <a:ea typeface="Arial"/>
                <a:cs typeface="Arial"/>
                <a:sym typeface="Arial"/>
              </a:rPr>
              <a:t> aprendimos</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99" name="Google Shape;399;p53"/>
          <p:cNvSpPr txBox="1"/>
          <p:nvPr>
            <p:ph idx="1" type="body"/>
          </p:nvPr>
        </p:nvSpPr>
        <p:spPr>
          <a:xfrm>
            <a:off x="760950" y="1463675"/>
            <a:ext cx="7622100" cy="721200"/>
          </a:xfrm>
          <a:prstGeom prst="rect">
            <a:avLst/>
          </a:prstGeom>
        </p:spPr>
        <p:txBody>
          <a:bodyPr anchorCtr="0" anchor="t" bIns="91425" lIns="91425" spcFirstLastPara="1" rIns="91425" wrap="square" tIns="91425">
            <a:noAutofit/>
          </a:bodyPr>
          <a:lstStyle/>
          <a:p>
            <a:pPr indent="0" lvl="0" marL="270510" rtl="0" algn="just">
              <a:lnSpc>
                <a:spcPct val="200000"/>
              </a:lnSpc>
              <a:spcBef>
                <a:spcPts val="0"/>
              </a:spcBef>
              <a:spcAft>
                <a:spcPts val="0"/>
              </a:spcAft>
              <a:buNone/>
            </a:pPr>
            <a:r>
              <a:rPr b="1" lang="es" sz="1100">
                <a:solidFill>
                  <a:srgbClr val="000000"/>
                </a:solidFill>
                <a:latin typeface="Arial"/>
                <a:ea typeface="Arial"/>
                <a:cs typeface="Arial"/>
                <a:sym typeface="Arial"/>
              </a:rPr>
              <a:t>Comprendimos mejor las necesidades de la clínica odontológica, mejoramos la sincronización y comunicación del equipo, y profundizamos en la implementación efectiva de la metodología ágil.</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SzPts val="523"/>
              <a:buNone/>
            </a:pPr>
            <a:r>
              <a:t/>
            </a:r>
            <a:endParaRPr b="1" sz="1500">
              <a:solidFill>
                <a:srgbClr val="000000"/>
              </a:solidFill>
              <a:latin typeface="Arial"/>
              <a:ea typeface="Arial"/>
              <a:cs typeface="Arial"/>
              <a:sym typeface="Arial"/>
            </a:endParaRPr>
          </a:p>
        </p:txBody>
      </p:sp>
      <p:sp>
        <p:nvSpPr>
          <p:cNvPr id="400" name="Google Shape;400;p53"/>
          <p:cNvSpPr txBox="1"/>
          <p:nvPr>
            <p:ph idx="1" type="body"/>
          </p:nvPr>
        </p:nvSpPr>
        <p:spPr>
          <a:xfrm>
            <a:off x="1012050" y="20797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01" name="Google Shape;401;p53"/>
          <p:cNvSpPr txBox="1"/>
          <p:nvPr>
            <p:ph idx="1" type="body"/>
          </p:nvPr>
        </p:nvSpPr>
        <p:spPr>
          <a:xfrm>
            <a:off x="760950" y="2389750"/>
            <a:ext cx="7622100" cy="977100"/>
          </a:xfrm>
          <a:prstGeom prst="rect">
            <a:avLst/>
          </a:prstGeom>
        </p:spPr>
        <p:txBody>
          <a:bodyPr anchorCtr="0" anchor="t" bIns="91425" lIns="91425" spcFirstLastPara="1" rIns="91425" wrap="square" tIns="91425">
            <a:noAutofit/>
          </a:bodyPr>
          <a:lstStyle/>
          <a:p>
            <a:pPr indent="0" lvl="0" marL="270510" rtl="0" algn="just">
              <a:lnSpc>
                <a:spcPct val="200000"/>
              </a:lnSpc>
              <a:spcBef>
                <a:spcPts val="0"/>
              </a:spcBef>
              <a:spcAft>
                <a:spcPts val="0"/>
              </a:spcAft>
              <a:buNone/>
            </a:pPr>
            <a:r>
              <a:rPr b="1" lang="es" sz="1100">
                <a:solidFill>
                  <a:srgbClr val="000000"/>
                </a:solidFill>
                <a:latin typeface="Arial"/>
                <a:ea typeface="Arial"/>
                <a:cs typeface="Arial"/>
                <a:sym typeface="Arial"/>
              </a:rPr>
              <a:t>Las reuniones diarias han mejorado la comunicación y colaboración del equipo, que muestra un fuerte compromiso y actitud positiva para cumplir con los sprints. Además, hemos recibido comentarios positivos del Product Owner sobre la alineación de nuestras tareas con las expectativas del cliente.</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SzPts val="523"/>
              <a:buNone/>
            </a:pPr>
            <a:r>
              <a:t/>
            </a:r>
            <a:endParaRPr b="1" sz="1500">
              <a:solidFill>
                <a:srgbClr val="000000"/>
              </a:solidFill>
              <a:latin typeface="Arial"/>
              <a:ea typeface="Arial"/>
              <a:cs typeface="Arial"/>
              <a:sym typeface="Arial"/>
            </a:endParaRPr>
          </a:p>
        </p:txBody>
      </p:sp>
      <p:sp>
        <p:nvSpPr>
          <p:cNvPr id="402" name="Google Shape;402;p53"/>
          <p:cNvSpPr txBox="1"/>
          <p:nvPr>
            <p:ph idx="1" type="body"/>
          </p:nvPr>
        </p:nvSpPr>
        <p:spPr>
          <a:xfrm>
            <a:off x="1012050" y="33668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Qué podemos hacer mejor:</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03" name="Google Shape;403;p53"/>
          <p:cNvSpPr txBox="1"/>
          <p:nvPr>
            <p:ph idx="1" type="body"/>
          </p:nvPr>
        </p:nvSpPr>
        <p:spPr>
          <a:xfrm>
            <a:off x="760950" y="3741850"/>
            <a:ext cx="7622100" cy="977100"/>
          </a:xfrm>
          <a:prstGeom prst="rect">
            <a:avLst/>
          </a:prstGeom>
        </p:spPr>
        <p:txBody>
          <a:bodyPr anchorCtr="0" anchor="t" bIns="91425" lIns="91425" spcFirstLastPara="1" rIns="91425" wrap="square" tIns="91425">
            <a:noAutofit/>
          </a:bodyPr>
          <a:lstStyle/>
          <a:p>
            <a:pPr indent="0" lvl="0" marL="270510" rtl="0" algn="just">
              <a:lnSpc>
                <a:spcPct val="200000"/>
              </a:lnSpc>
              <a:spcBef>
                <a:spcPts val="0"/>
              </a:spcBef>
              <a:spcAft>
                <a:spcPts val="0"/>
              </a:spcAft>
              <a:buNone/>
            </a:pPr>
            <a:r>
              <a:rPr b="1" lang="es" sz="1100">
                <a:solidFill>
                  <a:srgbClr val="000000"/>
                </a:solidFill>
                <a:latin typeface="Arial"/>
                <a:ea typeface="Arial"/>
                <a:cs typeface="Arial"/>
                <a:sym typeface="Arial"/>
              </a:rPr>
              <a:t>Necesitamos mejorar la estimación de tiempos, la priorización de tareas críticas y la documentación del código y procesos para asegurar una mejor planificación, colaboración y transferencia de conocimientos.</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SzPts val="523"/>
              <a:buNone/>
            </a:pPr>
            <a:r>
              <a:t/>
            </a:r>
            <a:endParaRPr b="1" sz="1500">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2</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09" name="Google Shape;409;p54"/>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410" name="Google Shape;410;p54"/>
          <p:cNvPicPr preferRelativeResize="0"/>
          <p:nvPr/>
        </p:nvPicPr>
        <p:blipFill>
          <a:blip r:embed="rId3">
            <a:alphaModFix/>
          </a:blip>
          <a:stretch>
            <a:fillRect/>
          </a:stretch>
        </p:blipFill>
        <p:spPr>
          <a:xfrm>
            <a:off x="2236175" y="1576725"/>
            <a:ext cx="4671651" cy="2719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2</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16" name="Google Shape;416;p55"/>
          <p:cNvSpPr txBox="1"/>
          <p:nvPr>
            <p:ph idx="1" type="body"/>
          </p:nvPr>
        </p:nvSpPr>
        <p:spPr>
          <a:xfrm>
            <a:off x="983400" y="1070375"/>
            <a:ext cx="7634400" cy="3607500"/>
          </a:xfrm>
          <a:prstGeom prst="rect">
            <a:avLst/>
          </a:prstGeom>
        </p:spPr>
        <p:txBody>
          <a:bodyPr anchorCtr="0" anchor="t" bIns="91425" lIns="91425" spcFirstLastPara="1" rIns="91425" wrap="square" tIns="91425">
            <a:noAutofit/>
          </a:bodyPr>
          <a:lstStyle/>
          <a:p>
            <a:pPr indent="0" lvl="0" marL="0" rtl="0" algn="just">
              <a:lnSpc>
                <a:spcPct val="150000"/>
              </a:lnSpc>
              <a:spcBef>
                <a:spcPts val="200"/>
              </a:spcBef>
              <a:spcAft>
                <a:spcPts val="0"/>
              </a:spcAft>
              <a:buSzPts val="523"/>
              <a:buNone/>
            </a:pPr>
            <a:r>
              <a:rPr b="1" lang="es" sz="1500">
                <a:solidFill>
                  <a:srgbClr val="000000"/>
                </a:solidFill>
                <a:latin typeface="Arial"/>
                <a:ea typeface="Arial"/>
                <a:cs typeface="Arial"/>
                <a:sym typeface="Arial"/>
              </a:rPr>
              <a:t>Qué aprendimos</a:t>
            </a:r>
            <a:br>
              <a:rPr b="1" lang="es" sz="1500">
                <a:solidFill>
                  <a:srgbClr val="000000"/>
                </a:solidFill>
                <a:latin typeface="Arial"/>
                <a:ea typeface="Arial"/>
                <a:cs typeface="Arial"/>
                <a:sym typeface="Arial"/>
              </a:rPr>
            </a:br>
            <a:r>
              <a:rPr b="1" lang="es" sz="1100">
                <a:solidFill>
                  <a:srgbClr val="000000"/>
                </a:solidFill>
                <a:latin typeface="Arial"/>
                <a:ea typeface="Arial"/>
                <a:cs typeface="Arial"/>
                <a:sym typeface="Arial"/>
              </a:rPr>
              <a:t>Profundizamos en las necesidades de la clínica odontológica con nuevas historias de usuario como HU004, HU009 y HU010. Mejoramos la sincronización y eficiencia en las reuniones diarias, facilitando la resolución de bloqueos. Perfeccionamos la metodología ágil, mejorando la planificación de sprints y la adaptación a cambios.</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Las reuniones diarias mejoran la comunicación y alineación del equipo. El equipo mantiene un alto nivel de compromiso y actitud positiva frente a los desafíos. Recibimos comentarios positivos sobre nuestra alineación con las expectativas del cliente en HU004, HU009 y HU010.</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podemos hacer mejor </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Necesitamos mejorar la precisión de nuestras estimaciones de tiempo para evitar desviaciones en la planificación. Debemos mejorar la priorización para garantizar que las características clave se aborden primero. Es crucial mejorar la documentación del código y procesos para facilitar la colaboración.</a:t>
            </a:r>
            <a:endParaRPr b="1" sz="1100">
              <a:solidFill>
                <a:srgbClr val="000000"/>
              </a:solidFill>
              <a:latin typeface="Arial"/>
              <a:ea typeface="Arial"/>
              <a:cs typeface="Arial"/>
              <a:sym typeface="Arial"/>
            </a:endParaRPr>
          </a:p>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3</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22" name="Google Shape;422;p56"/>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423" name="Google Shape;423;p56"/>
          <p:cNvPicPr preferRelativeResize="0"/>
          <p:nvPr/>
        </p:nvPicPr>
        <p:blipFill>
          <a:blip r:embed="rId3">
            <a:alphaModFix/>
          </a:blip>
          <a:stretch>
            <a:fillRect/>
          </a:stretch>
        </p:blipFill>
        <p:spPr>
          <a:xfrm>
            <a:off x="2149713" y="1499873"/>
            <a:ext cx="4844575" cy="2452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3</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29" name="Google Shape;429;p57"/>
          <p:cNvSpPr txBox="1"/>
          <p:nvPr>
            <p:ph idx="1" type="body"/>
          </p:nvPr>
        </p:nvSpPr>
        <p:spPr>
          <a:xfrm>
            <a:off x="983400" y="1070375"/>
            <a:ext cx="7634400" cy="3607500"/>
          </a:xfrm>
          <a:prstGeom prst="rect">
            <a:avLst/>
          </a:prstGeom>
        </p:spPr>
        <p:txBody>
          <a:bodyPr anchorCtr="0" anchor="t" bIns="91425" lIns="91425" spcFirstLastPara="1" rIns="91425" wrap="square" tIns="91425">
            <a:noAutofit/>
          </a:bodyPr>
          <a:lstStyle/>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aprendimos:</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Profundizamos en las necesidades de la clínica odontológica con historias de usuario como </a:t>
            </a:r>
            <a:r>
              <a:rPr b="1" lang="es" sz="1100">
                <a:solidFill>
                  <a:srgbClr val="000000"/>
                </a:solidFill>
                <a:latin typeface="Arial"/>
                <a:ea typeface="Arial"/>
                <a:cs typeface="Arial"/>
                <a:sym typeface="Arial"/>
              </a:rPr>
              <a:t>HU003, HU005, HU011, HU012 y HU013</a:t>
            </a:r>
            <a:r>
              <a:rPr b="1" lang="es" sz="1100">
                <a:solidFill>
                  <a:srgbClr val="000000"/>
                </a:solidFill>
                <a:latin typeface="Arial"/>
                <a:ea typeface="Arial"/>
                <a:cs typeface="Arial"/>
                <a:sym typeface="Arial"/>
              </a:rPr>
              <a:t>. Mejoramos la sincronización en las reuniones diarias y perfeccionamos la implementación ágil, especialmente en la planificación del sprint.</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Las reuniones diarias mejoran la comunicación y aseguran alineación. El equipo muestra compromiso y recibimos comentarios positivos del Product Owner sobre nuestra alineación con las expectativas del cliente en HU003, HU005</a:t>
            </a:r>
            <a:r>
              <a:rPr b="1" lang="es" sz="1100">
                <a:solidFill>
                  <a:srgbClr val="000000"/>
                </a:solidFill>
                <a:latin typeface="Arial"/>
                <a:ea typeface="Arial"/>
                <a:cs typeface="Arial"/>
                <a:sym typeface="Arial"/>
              </a:rPr>
              <a:t>, HU011, HU012</a:t>
            </a:r>
            <a:r>
              <a:rPr b="1" lang="es" sz="1100">
                <a:solidFill>
                  <a:srgbClr val="000000"/>
                </a:solidFill>
                <a:latin typeface="Arial"/>
                <a:ea typeface="Arial"/>
                <a:cs typeface="Arial"/>
                <a:sym typeface="Arial"/>
              </a:rPr>
              <a:t> y HU013.</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podemos hacer mejor:</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Necesitamos mejorar la precisión de las estimaciones de tiempo y priorizar mejor para abordar primero las características clave. Crucialmente, debemos mejorar la documentación del código y procesos para facilitar la colaboración en el equipo.</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t/>
            </a:r>
            <a:endParaRPr b="1" sz="1500">
              <a:solidFill>
                <a:srgbClr val="000000"/>
              </a:solidFill>
              <a:latin typeface="Arial"/>
              <a:ea typeface="Arial"/>
              <a:cs typeface="Arial"/>
              <a:sym typeface="Arial"/>
            </a:endParaRPr>
          </a:p>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4</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35" name="Google Shape;435;p58"/>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436" name="Google Shape;436;p58"/>
          <p:cNvPicPr preferRelativeResize="0"/>
          <p:nvPr/>
        </p:nvPicPr>
        <p:blipFill>
          <a:blip r:embed="rId3">
            <a:alphaModFix/>
          </a:blip>
          <a:stretch>
            <a:fillRect/>
          </a:stretch>
        </p:blipFill>
        <p:spPr>
          <a:xfrm>
            <a:off x="2128588" y="1514224"/>
            <a:ext cx="4886824" cy="2886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4</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42" name="Google Shape;442;p59"/>
          <p:cNvSpPr txBox="1"/>
          <p:nvPr>
            <p:ph idx="1" type="body"/>
          </p:nvPr>
        </p:nvSpPr>
        <p:spPr>
          <a:xfrm>
            <a:off x="983400" y="1070375"/>
            <a:ext cx="7634400" cy="3607500"/>
          </a:xfrm>
          <a:prstGeom prst="rect">
            <a:avLst/>
          </a:prstGeom>
        </p:spPr>
        <p:txBody>
          <a:bodyPr anchorCtr="0" anchor="t" bIns="91425" lIns="91425" spcFirstLastPara="1" rIns="91425" wrap="square" tIns="91425">
            <a:noAutofit/>
          </a:bodyPr>
          <a:lstStyle/>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aprendimos:</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Profundizamos en las necesidades de la clínica odontológica con historias de usuario como HU003, HU005, HU007 y HU013. Mejoramos la sincronización y eficiencia en las reuniones diarias, y seguimos perfeccionando la implementación ágil, especialmente en la planificación del sprint.</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Las reuniones diarias mejoran la comunicación y aseguran la alineación del equipo. Mantenemos un alto nivel de compromiso y actitud positiva frente a los desafíos. Recibimos comentarios positivos del Product Owner sobre nuestra alineación con las expectativas del cliente en HU007 y HU013.</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podemos hacer mejor:</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Necesitamos mejorar la precisión de nuestras estimaciones de tiempo para evitar desviaciones en la planificación del sprint. También debemos priorizar mejor para abordar primero las características clave y seguir mejorando la documentación del código y procesos para facilitar la colaboración en el equipo.</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t/>
            </a:r>
            <a:endParaRPr b="1" sz="1500">
              <a:solidFill>
                <a:srgbClr val="000000"/>
              </a:solidFill>
              <a:latin typeface="Arial"/>
              <a:ea typeface="Arial"/>
              <a:cs typeface="Arial"/>
              <a:sym typeface="Arial"/>
            </a:endParaRPr>
          </a:p>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46" name="Shape 446"/>
        <p:cNvGrpSpPr/>
        <p:nvPr/>
      </p:nvGrpSpPr>
      <p:grpSpPr>
        <a:xfrm>
          <a:off x="0" y="0"/>
          <a:ext cx="0" cy="0"/>
          <a:chOff x="0" y="0"/>
          <a:chExt cx="0" cy="0"/>
        </a:xfrm>
      </p:grpSpPr>
      <p:sp>
        <p:nvSpPr>
          <p:cNvPr id="447" name="Google Shape;447;p60"/>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7</a:t>
            </a:r>
            <a:endParaRPr b="1" sz="6000"/>
          </a:p>
        </p:txBody>
      </p:sp>
      <p:sp>
        <p:nvSpPr>
          <p:cNvPr id="448" name="Google Shape;448;p60"/>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PRUEBAS DE SOFTWARE</a:t>
            </a:r>
            <a:endParaRPr sz="2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54" name="Google Shape;454;p61"/>
          <p:cNvSpPr txBox="1"/>
          <p:nvPr>
            <p:ph idx="1" type="body"/>
          </p:nvPr>
        </p:nvSpPr>
        <p:spPr>
          <a:xfrm>
            <a:off x="240175" y="962100"/>
            <a:ext cx="4708500" cy="4920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200"/>
              </a:spcBef>
              <a:spcAft>
                <a:spcPts val="0"/>
              </a:spcAft>
              <a:buClr>
                <a:srgbClr val="000000"/>
              </a:buClr>
              <a:buSzPts val="1500"/>
              <a:buFont typeface="Arial"/>
              <a:buAutoNum type="arabicPeriod"/>
            </a:pPr>
            <a:r>
              <a:rPr b="1" lang="es" sz="1500">
                <a:solidFill>
                  <a:srgbClr val="000000"/>
                </a:solidFill>
                <a:latin typeface="Arial"/>
                <a:ea typeface="Arial"/>
                <a:cs typeface="Arial"/>
                <a:sym typeface="Arial"/>
              </a:rPr>
              <a:t>P</a:t>
            </a:r>
            <a:r>
              <a:rPr b="1" lang="es" sz="1500">
                <a:solidFill>
                  <a:srgbClr val="000000"/>
                </a:solidFill>
                <a:latin typeface="Arial"/>
                <a:ea typeface="Arial"/>
                <a:cs typeface="Arial"/>
                <a:sym typeface="Arial"/>
              </a:rPr>
              <a:t>rueba de búsqueda de paciente</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55" name="Google Shape;455;p61"/>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búsqueda de pacientes en el aplicativo web, asegurando que los usuarios puedan encontrar pacientes de forma rápida y precisa utilizando diferentes criterios de búsqueda.</a:t>
            </a:r>
            <a:endParaRPr/>
          </a:p>
        </p:txBody>
      </p:sp>
      <p:pic>
        <p:nvPicPr>
          <p:cNvPr id="456" name="Google Shape;456;p61"/>
          <p:cNvPicPr preferRelativeResize="0"/>
          <p:nvPr/>
        </p:nvPicPr>
        <p:blipFill>
          <a:blip r:embed="rId3">
            <a:alphaModFix/>
          </a:blip>
          <a:stretch>
            <a:fillRect/>
          </a:stretch>
        </p:blipFill>
        <p:spPr>
          <a:xfrm>
            <a:off x="123525" y="2793775"/>
            <a:ext cx="8839200" cy="20372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3095100" y="0"/>
            <a:ext cx="29538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Mision y Vision</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56" name="Google Shape;156;p17"/>
          <p:cNvSpPr txBox="1"/>
          <p:nvPr/>
        </p:nvSpPr>
        <p:spPr>
          <a:xfrm>
            <a:off x="413200" y="1404425"/>
            <a:ext cx="4046100" cy="286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Nuestra misión es satisfacer de manera oportuna las necesidades de atención médica de la comunidad, proporcionando servicios de salud de alta calidad fundamentados en la evidencia científica y arraigados en un compromiso ético. </a:t>
            </a:r>
            <a:endParaRPr>
              <a:latin typeface="Nunito"/>
              <a:ea typeface="Nunito"/>
              <a:cs typeface="Nunito"/>
              <a:sym typeface="Nunito"/>
            </a:endParaRPr>
          </a:p>
        </p:txBody>
      </p:sp>
      <p:sp>
        <p:nvSpPr>
          <p:cNvPr id="157" name="Google Shape;157;p17"/>
          <p:cNvSpPr txBox="1"/>
          <p:nvPr/>
        </p:nvSpPr>
        <p:spPr>
          <a:xfrm>
            <a:off x="4832050" y="1386150"/>
            <a:ext cx="4046100" cy="2526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Nuestra visión aspira a ser una empresa modelo en gestión administrativa, comprometida con el cuidado de la salud en la región centro, al mismo tiempo que brindamos un entorno propicio para el crecimiento y desarrollo profesional de nuestro equipo. </a:t>
            </a:r>
            <a:endParaRPr>
              <a:latin typeface="Nunito"/>
              <a:ea typeface="Nunito"/>
              <a:cs typeface="Nunito"/>
              <a:sym typeface="Nunito"/>
            </a:endParaRPr>
          </a:p>
        </p:txBody>
      </p:sp>
      <p:pic>
        <p:nvPicPr>
          <p:cNvPr id="158" name="Google Shape;158;p17"/>
          <p:cNvPicPr preferRelativeResize="0"/>
          <p:nvPr/>
        </p:nvPicPr>
        <p:blipFill>
          <a:blip r:embed="rId3">
            <a:alphaModFix/>
          </a:blip>
          <a:stretch>
            <a:fillRect/>
          </a:stretch>
        </p:blipFill>
        <p:spPr>
          <a:xfrm>
            <a:off x="2336550" y="2947026"/>
            <a:ext cx="4302375" cy="1884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62" name="Google Shape;462;p62"/>
          <p:cNvSpPr txBox="1"/>
          <p:nvPr>
            <p:ph idx="1" type="body"/>
          </p:nvPr>
        </p:nvSpPr>
        <p:spPr>
          <a:xfrm>
            <a:off x="240175" y="962100"/>
            <a:ext cx="4708500" cy="4920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200"/>
              </a:spcBef>
              <a:spcAft>
                <a:spcPts val="0"/>
              </a:spcAft>
              <a:buClr>
                <a:srgbClr val="000000"/>
              </a:buClr>
              <a:buSzPts val="1500"/>
              <a:buFont typeface="Arial"/>
              <a:buAutoNum type="arabicPeriod"/>
            </a:pPr>
            <a:r>
              <a:rPr b="1" lang="es" sz="1500">
                <a:solidFill>
                  <a:srgbClr val="000000"/>
                </a:solidFill>
                <a:latin typeface="Arial"/>
                <a:ea typeface="Arial"/>
                <a:cs typeface="Arial"/>
                <a:sym typeface="Arial"/>
              </a:rPr>
              <a:t>Prueba de </a:t>
            </a:r>
            <a:r>
              <a:rPr b="1" lang="es" sz="1500">
                <a:solidFill>
                  <a:srgbClr val="000000"/>
                </a:solidFill>
                <a:latin typeface="Arial"/>
                <a:ea typeface="Arial"/>
                <a:cs typeface="Arial"/>
                <a:sym typeface="Arial"/>
              </a:rPr>
              <a:t>Selección</a:t>
            </a:r>
            <a:r>
              <a:rPr b="1" lang="es" sz="1500">
                <a:solidFill>
                  <a:srgbClr val="000000"/>
                </a:solidFill>
                <a:latin typeface="Arial"/>
                <a:ea typeface="Arial"/>
                <a:cs typeface="Arial"/>
                <a:sym typeface="Arial"/>
              </a:rPr>
              <a:t> de Tratamientos</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63" name="Google Shape;463;p62"/>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a:t>
            </a:r>
            <a:r>
              <a:rPr lang="es"/>
              <a:t>selección</a:t>
            </a:r>
            <a:r>
              <a:rPr lang="es"/>
              <a:t> de tratamientos en el odontograma, asegurando que los tratamientos puedan registrarse de forma rápida y precisa utilizando criterios de búsqueda.</a:t>
            </a:r>
            <a:endParaRPr/>
          </a:p>
        </p:txBody>
      </p:sp>
      <p:pic>
        <p:nvPicPr>
          <p:cNvPr id="464" name="Google Shape;464;p62"/>
          <p:cNvPicPr preferRelativeResize="0"/>
          <p:nvPr/>
        </p:nvPicPr>
        <p:blipFill>
          <a:blip r:embed="rId3">
            <a:alphaModFix/>
          </a:blip>
          <a:stretch>
            <a:fillRect/>
          </a:stretch>
        </p:blipFill>
        <p:spPr>
          <a:xfrm>
            <a:off x="887300" y="2207450"/>
            <a:ext cx="7494999" cy="2598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70" name="Google Shape;470;p63"/>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2.    Prueba de Guardado de Odontograma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71" name="Google Shape;471;p63"/>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guardar un odontograma de paciente adulto en el aplicativo web, asegurando que el sistema pueda almacenar correctamente la información ingresada por el usuario.</a:t>
            </a:r>
            <a:endParaRPr/>
          </a:p>
        </p:txBody>
      </p:sp>
      <p:pic>
        <p:nvPicPr>
          <p:cNvPr id="472" name="Google Shape;472;p63"/>
          <p:cNvPicPr preferRelativeResize="0"/>
          <p:nvPr/>
        </p:nvPicPr>
        <p:blipFill rotWithShape="1">
          <a:blip r:embed="rId3">
            <a:alphaModFix/>
          </a:blip>
          <a:srcRect b="0" l="0" r="67688" t="0"/>
          <a:stretch/>
        </p:blipFill>
        <p:spPr>
          <a:xfrm>
            <a:off x="527375" y="2250725"/>
            <a:ext cx="2552801" cy="2668725"/>
          </a:xfrm>
          <a:prstGeom prst="rect">
            <a:avLst/>
          </a:prstGeom>
          <a:noFill/>
          <a:ln>
            <a:noFill/>
          </a:ln>
        </p:spPr>
      </p:pic>
      <p:pic>
        <p:nvPicPr>
          <p:cNvPr id="473" name="Google Shape;473;p63"/>
          <p:cNvPicPr preferRelativeResize="0"/>
          <p:nvPr/>
        </p:nvPicPr>
        <p:blipFill rotWithShape="1">
          <a:blip r:embed="rId4">
            <a:alphaModFix/>
          </a:blip>
          <a:srcRect b="9863" l="0" r="9485" t="38250"/>
          <a:stretch/>
        </p:blipFill>
        <p:spPr>
          <a:xfrm>
            <a:off x="3311050" y="2322875"/>
            <a:ext cx="2191275" cy="2668726"/>
          </a:xfrm>
          <a:prstGeom prst="rect">
            <a:avLst/>
          </a:prstGeom>
          <a:noFill/>
          <a:ln>
            <a:noFill/>
          </a:ln>
        </p:spPr>
      </p:pic>
      <p:pic>
        <p:nvPicPr>
          <p:cNvPr id="474" name="Google Shape;474;p63"/>
          <p:cNvPicPr preferRelativeResize="0"/>
          <p:nvPr/>
        </p:nvPicPr>
        <p:blipFill rotWithShape="1">
          <a:blip r:embed="rId5">
            <a:alphaModFix/>
          </a:blip>
          <a:srcRect b="0" l="13854" r="13608" t="0"/>
          <a:stretch/>
        </p:blipFill>
        <p:spPr>
          <a:xfrm>
            <a:off x="5733200" y="2500163"/>
            <a:ext cx="3109175" cy="2169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80" name="Google Shape;480;p64"/>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3</a:t>
            </a:r>
            <a:r>
              <a:rPr b="1" lang="es" sz="1500">
                <a:solidFill>
                  <a:srgbClr val="000000"/>
                </a:solidFill>
                <a:latin typeface="Arial"/>
                <a:ea typeface="Arial"/>
                <a:cs typeface="Arial"/>
                <a:sym typeface="Arial"/>
              </a:rPr>
              <a:t>.    </a:t>
            </a:r>
            <a:r>
              <a:rPr b="1" lang="es" sz="1500">
                <a:solidFill>
                  <a:srgbClr val="000000"/>
                </a:solidFill>
                <a:latin typeface="Arial"/>
                <a:ea typeface="Arial"/>
                <a:cs typeface="Arial"/>
                <a:sym typeface="Arial"/>
              </a:rPr>
              <a:t>Prueba de Guardado de PDF de Odontograma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81" name="Google Shape;481;p64"/>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a:t>
            </a:r>
            <a:r>
              <a:rPr lang="es"/>
              <a:t>guardar </a:t>
            </a:r>
            <a:r>
              <a:rPr lang="es"/>
              <a:t>un PDF del odontograma </a:t>
            </a:r>
            <a:r>
              <a:rPr lang="es"/>
              <a:t>del</a:t>
            </a:r>
            <a:r>
              <a:rPr lang="es"/>
              <a:t> paciente, asegurando que el sistema pueda generar un pdf con la correctamente la información dental de los pacientes.</a:t>
            </a:r>
            <a:endParaRPr/>
          </a:p>
        </p:txBody>
      </p:sp>
      <p:pic>
        <p:nvPicPr>
          <p:cNvPr id="482" name="Google Shape;482;p64"/>
          <p:cNvPicPr preferRelativeResize="0"/>
          <p:nvPr/>
        </p:nvPicPr>
        <p:blipFill>
          <a:blip r:embed="rId3">
            <a:alphaModFix/>
          </a:blip>
          <a:stretch>
            <a:fillRect/>
          </a:stretch>
        </p:blipFill>
        <p:spPr>
          <a:xfrm>
            <a:off x="1851575" y="2169975"/>
            <a:ext cx="5196554" cy="2668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5"/>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88" name="Google Shape;488;p65"/>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89" name="Google Shape;489;p65"/>
          <p:cNvSpPr txBox="1"/>
          <p:nvPr/>
        </p:nvSpPr>
        <p:spPr>
          <a:xfrm>
            <a:off x="887300" y="1338675"/>
            <a:ext cx="76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90" name="Google Shape;490;p65"/>
          <p:cNvPicPr preferRelativeResize="0"/>
          <p:nvPr/>
        </p:nvPicPr>
        <p:blipFill>
          <a:blip r:embed="rId3">
            <a:alphaModFix/>
          </a:blip>
          <a:stretch>
            <a:fillRect/>
          </a:stretch>
        </p:blipFill>
        <p:spPr>
          <a:xfrm>
            <a:off x="309539" y="361937"/>
            <a:ext cx="8467176" cy="441962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6"/>
          <p:cNvSpPr txBox="1"/>
          <p:nvPr>
            <p:ph idx="1" type="body"/>
          </p:nvPr>
        </p:nvSpPr>
        <p:spPr>
          <a:xfrm>
            <a:off x="2697975" y="222875"/>
            <a:ext cx="3686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EXTREMO A EXTREMO</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96" name="Google Shape;496;p66"/>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4</a:t>
            </a:r>
            <a:r>
              <a:rPr b="1" lang="es" sz="1500">
                <a:solidFill>
                  <a:srgbClr val="000000"/>
                </a:solidFill>
                <a:latin typeface="Arial"/>
                <a:ea typeface="Arial"/>
                <a:cs typeface="Arial"/>
                <a:sym typeface="Arial"/>
              </a:rPr>
              <a:t>.    Pruebas Selenium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97" name="Google Shape;497;p66"/>
          <p:cNvSpPr txBox="1"/>
          <p:nvPr/>
        </p:nvSpPr>
        <p:spPr>
          <a:xfrm>
            <a:off x="894500" y="1223250"/>
            <a:ext cx="764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Realizamos pruebas Selenium para verificar los flujos completos de la aplicación: </a:t>
            </a:r>
            <a:endParaRPr sz="1200"/>
          </a:p>
          <a:p>
            <a:pPr indent="-304800" lvl="0" marL="457200" rtl="0" algn="l">
              <a:spcBef>
                <a:spcPts val="0"/>
              </a:spcBef>
              <a:spcAft>
                <a:spcPts val="0"/>
              </a:spcAft>
              <a:buSzPts val="1200"/>
              <a:buChar char="●"/>
            </a:pPr>
            <a:r>
              <a:rPr lang="es" sz="1200"/>
              <a:t>búsqueda de paciente, </a:t>
            </a:r>
            <a:endParaRPr sz="1200"/>
          </a:p>
          <a:p>
            <a:pPr indent="-304800" lvl="0" marL="457200" rtl="0" algn="l">
              <a:spcBef>
                <a:spcPts val="0"/>
              </a:spcBef>
              <a:spcAft>
                <a:spcPts val="0"/>
              </a:spcAft>
              <a:buSzPts val="1200"/>
              <a:buChar char="●"/>
            </a:pPr>
            <a:r>
              <a:rPr lang="es" sz="1200"/>
              <a:t>guardar odontograma adulto, </a:t>
            </a:r>
            <a:endParaRPr sz="1100"/>
          </a:p>
          <a:p>
            <a:pPr indent="-304800" lvl="0" marL="457200" rtl="0" algn="l">
              <a:spcBef>
                <a:spcPts val="0"/>
              </a:spcBef>
              <a:spcAft>
                <a:spcPts val="0"/>
              </a:spcAft>
              <a:buSzPts val="1200"/>
              <a:buChar char="●"/>
            </a:pPr>
            <a:r>
              <a:rPr lang="es" sz="1200"/>
              <a:t>guardar odontograma pediátrico </a:t>
            </a:r>
            <a:endParaRPr sz="1200"/>
          </a:p>
          <a:p>
            <a:pPr indent="-304800" lvl="0" marL="457200" rtl="0" algn="l">
              <a:spcBef>
                <a:spcPts val="0"/>
              </a:spcBef>
              <a:spcAft>
                <a:spcPts val="0"/>
              </a:spcAft>
              <a:buSzPts val="1200"/>
              <a:buChar char="●"/>
            </a:pPr>
            <a:r>
              <a:rPr lang="es" sz="1200"/>
              <a:t>guardar odontograma completo</a:t>
            </a:r>
            <a:endParaRPr sz="1200"/>
          </a:p>
          <a:p>
            <a:pPr indent="0" lvl="0" marL="0" rtl="0" algn="l">
              <a:spcBef>
                <a:spcPts val="0"/>
              </a:spcBef>
              <a:spcAft>
                <a:spcPts val="0"/>
              </a:spcAft>
              <a:buNone/>
            </a:pPr>
            <a:r>
              <a:rPr lang="es" sz="1200"/>
              <a:t>Asegurando la funcionalidad correcta de cada proceso desde la interfaz de usuario.</a:t>
            </a:r>
            <a:endParaRPr sz="1200"/>
          </a:p>
        </p:txBody>
      </p:sp>
      <p:pic>
        <p:nvPicPr>
          <p:cNvPr id="498" name="Google Shape;498;p66"/>
          <p:cNvPicPr preferRelativeResize="0"/>
          <p:nvPr/>
        </p:nvPicPr>
        <p:blipFill rotWithShape="1">
          <a:blip r:embed="rId3">
            <a:alphaModFix/>
          </a:blip>
          <a:srcRect b="0" l="0" r="7918" t="0"/>
          <a:stretch/>
        </p:blipFill>
        <p:spPr>
          <a:xfrm>
            <a:off x="168025" y="2516250"/>
            <a:ext cx="4802325" cy="2481450"/>
          </a:xfrm>
          <a:prstGeom prst="rect">
            <a:avLst/>
          </a:prstGeom>
          <a:noFill/>
          <a:ln>
            <a:noFill/>
          </a:ln>
        </p:spPr>
      </p:pic>
      <p:pic>
        <p:nvPicPr>
          <p:cNvPr id="499" name="Google Shape;499;p66"/>
          <p:cNvPicPr preferRelativeResize="0"/>
          <p:nvPr/>
        </p:nvPicPr>
        <p:blipFill>
          <a:blip r:embed="rId4">
            <a:alphaModFix/>
          </a:blip>
          <a:stretch>
            <a:fillRect/>
          </a:stretch>
        </p:blipFill>
        <p:spPr>
          <a:xfrm>
            <a:off x="5166950" y="2571750"/>
            <a:ext cx="3841655" cy="242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Diagnóstico del Problema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64" name="Google Shape;164;p18"/>
          <p:cNvSpPr txBox="1"/>
          <p:nvPr/>
        </p:nvSpPr>
        <p:spPr>
          <a:xfrm>
            <a:off x="413200" y="1404425"/>
            <a:ext cx="4046100" cy="286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El diagnóstico de la gestión en clínicas odontológicas en Huancayo revela una problemática arraigada. La dependencia en métodos manuales o sistemas obsoletos para administrar información clínica resulta en ineficiencias palpables. Esta situación conlleva pérdida de tiempo, recursos valiosos y eleva el riesgo de errores en la gestión de historias clínicas y odontogramas.</a:t>
            </a:r>
            <a:endParaRPr>
              <a:latin typeface="Nunito"/>
              <a:ea typeface="Nunito"/>
              <a:cs typeface="Nunito"/>
              <a:sym typeface="Nunito"/>
            </a:endParaRPr>
          </a:p>
        </p:txBody>
      </p:sp>
      <p:pic>
        <p:nvPicPr>
          <p:cNvPr id="165" name="Google Shape;165;p18"/>
          <p:cNvPicPr preferRelativeResize="0"/>
          <p:nvPr/>
        </p:nvPicPr>
        <p:blipFill>
          <a:blip r:embed="rId3">
            <a:alphaModFix/>
          </a:blip>
          <a:stretch>
            <a:fillRect/>
          </a:stretch>
        </p:blipFill>
        <p:spPr>
          <a:xfrm>
            <a:off x="4757875" y="1218776"/>
            <a:ext cx="3867400" cy="270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Procesos de la Empresa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71" name="Google Shape;171;p19"/>
          <p:cNvSpPr txBox="1"/>
          <p:nvPr/>
        </p:nvSpPr>
        <p:spPr>
          <a:xfrm>
            <a:off x="613225" y="1776475"/>
            <a:ext cx="4046100" cy="2864100"/>
          </a:xfrm>
          <a:prstGeom prst="rect">
            <a:avLst/>
          </a:prstGeom>
          <a:noFill/>
          <a:ln>
            <a:noFill/>
          </a:ln>
        </p:spPr>
        <p:txBody>
          <a:bodyPr anchorCtr="0" anchor="t" bIns="91425" lIns="91425" spcFirstLastPara="1" rIns="91425" wrap="square" tIns="91425">
            <a:noAutofit/>
          </a:bodyPr>
          <a:lstStyle/>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Registro y recepción de pacientes</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Evaluación y diagnóstico</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Tratamiento y procedimientos</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Seguimiento y cuidado continuo</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Gestión administrativa y facturación</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Gestión de inventario y suministros</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Higiene y esterilización</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Atención al cliente y comunicación</a:t>
            </a:r>
            <a:endParaRPr sz="1300">
              <a:latin typeface="Nunito"/>
              <a:ea typeface="Nunito"/>
              <a:cs typeface="Nunito"/>
              <a:sym typeface="Nunito"/>
            </a:endParaRPr>
          </a:p>
        </p:txBody>
      </p:sp>
      <p:sp>
        <p:nvSpPr>
          <p:cNvPr id="172" name="Google Shape;172;p19"/>
          <p:cNvSpPr txBox="1"/>
          <p:nvPr/>
        </p:nvSpPr>
        <p:spPr>
          <a:xfrm>
            <a:off x="2061025" y="729575"/>
            <a:ext cx="6999300" cy="6906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sz="1300">
                <a:latin typeface="Nunito"/>
                <a:ea typeface="Nunito"/>
                <a:cs typeface="Nunito"/>
                <a:sym typeface="Nunito"/>
              </a:rPr>
              <a:t>Estos procesos son fundamentales en el funcionamiento diario de la clínica odontológica, cada uno contribuyendo al cuidado integral del paciente y al éxito general de la institución.</a:t>
            </a:r>
            <a:endParaRPr sz="1300">
              <a:latin typeface="Nunito"/>
              <a:ea typeface="Nunito"/>
              <a:cs typeface="Nunito"/>
              <a:sym typeface="Nunito"/>
            </a:endParaRPr>
          </a:p>
          <a:p>
            <a:pPr indent="0" lvl="0" marL="457200" rtl="0" algn="just">
              <a:lnSpc>
                <a:spcPct val="200000"/>
              </a:lnSpc>
              <a:spcBef>
                <a:spcPts val="0"/>
              </a:spcBef>
              <a:spcAft>
                <a:spcPts val="0"/>
              </a:spcAft>
              <a:buNone/>
            </a:pPr>
            <a:r>
              <a:t/>
            </a:r>
            <a:endParaRPr b="1" sz="1100"/>
          </a:p>
        </p:txBody>
      </p:sp>
      <p:pic>
        <p:nvPicPr>
          <p:cNvPr id="173" name="Google Shape;173;p19"/>
          <p:cNvPicPr preferRelativeResize="0"/>
          <p:nvPr/>
        </p:nvPicPr>
        <p:blipFill>
          <a:blip r:embed="rId3">
            <a:alphaModFix/>
          </a:blip>
          <a:stretch>
            <a:fillRect/>
          </a:stretch>
        </p:blipFill>
        <p:spPr>
          <a:xfrm>
            <a:off x="4876461" y="2327787"/>
            <a:ext cx="3467438" cy="2312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Oportunidad Encontrada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79" name="Google Shape;179;p20"/>
          <p:cNvSpPr txBox="1"/>
          <p:nvPr/>
        </p:nvSpPr>
        <p:spPr>
          <a:xfrm>
            <a:off x="384625" y="1375850"/>
            <a:ext cx="4789500" cy="338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latin typeface="Nunito"/>
                <a:ea typeface="Nunito"/>
                <a:cs typeface="Nunito"/>
                <a:sym typeface="Nunito"/>
              </a:rPr>
              <a:t>En el contexto actual de la ciudad de Huancayo, la demanda creciente de servicios odontológicos de calidad es una oportunidad significativa para mejorar la gestión de las clínicas odontológicas en la región. Para respaldar </a:t>
            </a:r>
            <a:endParaRPr>
              <a:latin typeface="Nunito"/>
              <a:ea typeface="Nunito"/>
              <a:cs typeface="Nunito"/>
              <a:sym typeface="Nunito"/>
            </a:endParaRPr>
          </a:p>
          <a:p>
            <a:pPr indent="0" lvl="0" marL="0" rtl="0" algn="just">
              <a:lnSpc>
                <a:spcPct val="200000"/>
              </a:lnSpc>
              <a:spcBef>
                <a:spcPts val="1200"/>
              </a:spcBef>
              <a:spcAft>
                <a:spcPts val="0"/>
              </a:spcAft>
              <a:buNone/>
            </a:pPr>
            <a:r>
              <a:rPr b="1" lang="es" sz="1100">
                <a:latin typeface="Nunito"/>
                <a:ea typeface="Nunito"/>
                <a:cs typeface="Nunito"/>
                <a:sym typeface="Nunito"/>
              </a:rPr>
              <a:t>Normas Técnicas en Odontología</a:t>
            </a:r>
            <a:endParaRPr b="1" sz="1100">
              <a:latin typeface="Nunito"/>
              <a:ea typeface="Nunito"/>
              <a:cs typeface="Nunito"/>
              <a:sym typeface="Nunito"/>
            </a:endParaRPr>
          </a:p>
          <a:p>
            <a:pPr indent="0" lvl="0" marL="0" rtl="0" algn="just">
              <a:lnSpc>
                <a:spcPct val="200000"/>
              </a:lnSpc>
              <a:spcBef>
                <a:spcPts val="0"/>
              </a:spcBef>
              <a:spcAft>
                <a:spcPts val="0"/>
              </a:spcAft>
              <a:buNone/>
            </a:pPr>
            <a:r>
              <a:rPr lang="es" sz="1100">
                <a:latin typeface="Nunito"/>
                <a:ea typeface="Nunito"/>
                <a:cs typeface="Nunito"/>
                <a:sym typeface="Nunito"/>
              </a:rPr>
              <a:t>NORMA TÉCNICA DE SALUD PARA EL USO DEL ODONTOGRAMA: NTS N° 188-MINSA/ DGIESP-2022</a:t>
            </a:r>
            <a:endParaRPr b="1" sz="1100">
              <a:latin typeface="Nunito"/>
              <a:ea typeface="Nunito"/>
              <a:cs typeface="Nunito"/>
              <a:sym typeface="Nunito"/>
            </a:endParaRPr>
          </a:p>
          <a:p>
            <a:pPr indent="0" lvl="0" marL="0" rtl="0" algn="just">
              <a:lnSpc>
                <a:spcPct val="200000"/>
              </a:lnSpc>
              <a:spcBef>
                <a:spcPts val="0"/>
              </a:spcBef>
              <a:spcAft>
                <a:spcPts val="0"/>
              </a:spcAft>
              <a:buNone/>
            </a:pPr>
            <a:r>
              <a:rPr b="1" lang="es" sz="1100">
                <a:latin typeface="Nunito"/>
                <a:ea typeface="Nunito"/>
                <a:cs typeface="Nunito"/>
                <a:sym typeface="Nunito"/>
              </a:rPr>
              <a:t>Requerimientos de Digitalización en Salud</a:t>
            </a:r>
            <a:endParaRPr b="1" sz="1100">
              <a:latin typeface="Nunito"/>
              <a:ea typeface="Nunito"/>
              <a:cs typeface="Nunito"/>
              <a:sym typeface="Nunito"/>
            </a:endParaRPr>
          </a:p>
          <a:p>
            <a:pPr indent="0" lvl="0" marL="0" rtl="0" algn="just">
              <a:lnSpc>
                <a:spcPct val="200000"/>
              </a:lnSpc>
              <a:spcBef>
                <a:spcPts val="0"/>
              </a:spcBef>
              <a:spcAft>
                <a:spcPts val="0"/>
              </a:spcAft>
              <a:buNone/>
            </a:pPr>
            <a:r>
              <a:rPr lang="es" sz="1100">
                <a:latin typeface="Nunito"/>
                <a:ea typeface="Nunito"/>
                <a:cs typeface="Nunito"/>
                <a:sym typeface="Nunito"/>
              </a:rPr>
              <a:t>AGENDA DIGITAL DEL SECTOR SALUD 2020-2025 (Aprobado por R.M. N° 816-2020/MINSA</a:t>
            </a:r>
            <a:endParaRPr sz="1100">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p:txBody>
      </p:sp>
      <p:pic>
        <p:nvPicPr>
          <p:cNvPr id="180" name="Google Shape;180;p20"/>
          <p:cNvPicPr preferRelativeResize="0"/>
          <p:nvPr/>
        </p:nvPicPr>
        <p:blipFill>
          <a:blip r:embed="rId3">
            <a:alphaModFix/>
          </a:blip>
          <a:stretch>
            <a:fillRect/>
          </a:stretch>
        </p:blipFill>
        <p:spPr>
          <a:xfrm>
            <a:off x="5393050" y="1527600"/>
            <a:ext cx="3388999" cy="208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Detalles del Proyecto</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86" name="Google Shape;186;p21"/>
          <p:cNvSpPr txBox="1"/>
          <p:nvPr/>
        </p:nvSpPr>
        <p:spPr>
          <a:xfrm>
            <a:off x="317950" y="1137725"/>
            <a:ext cx="3989400" cy="33810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a:latin typeface="Nunito"/>
                <a:ea typeface="Nunito"/>
                <a:cs typeface="Nunito"/>
                <a:sym typeface="Nunito"/>
              </a:rPr>
              <a:t>Solución planteada:</a:t>
            </a:r>
            <a:endParaRPr>
              <a:latin typeface="Nunito"/>
              <a:ea typeface="Nunito"/>
              <a:cs typeface="Nunito"/>
              <a:sym typeface="Nunito"/>
            </a:endParaRPr>
          </a:p>
          <a:p>
            <a:pPr indent="0" lvl="0" marL="0" rtl="0" algn="just">
              <a:lnSpc>
                <a:spcPct val="200000"/>
              </a:lnSpc>
              <a:spcBef>
                <a:spcPts val="0"/>
              </a:spcBef>
              <a:spcAft>
                <a:spcPts val="0"/>
              </a:spcAft>
              <a:buNone/>
            </a:pPr>
            <a:r>
              <a:rPr lang="es" sz="1200">
                <a:latin typeface="Nunito"/>
                <a:ea typeface="Nunito"/>
                <a:cs typeface="Nunito"/>
                <a:sym typeface="Nunito"/>
              </a:rPr>
              <a:t>El aplicativo web para la gestión de la clínica odontológica representa una solución integral destinada a potenciar tanto la eficiencia interna como la experiencia del paciente en Huancayo. Diseñada para centralizar información crucial, esta plataforma innovadora permite el almacenamiento de historias clínicas, gestión de odontogramas digitales, programación de citas y generación de informes.</a:t>
            </a:r>
            <a:endParaRPr sz="1200">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p:txBody>
      </p:sp>
      <p:sp>
        <p:nvSpPr>
          <p:cNvPr id="187" name="Google Shape;187;p21"/>
          <p:cNvSpPr txBox="1"/>
          <p:nvPr/>
        </p:nvSpPr>
        <p:spPr>
          <a:xfrm>
            <a:off x="4699450" y="1137725"/>
            <a:ext cx="3989400" cy="33810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a:latin typeface="Nunito"/>
                <a:ea typeface="Nunito"/>
                <a:cs typeface="Nunito"/>
                <a:sym typeface="Nunito"/>
              </a:rPr>
              <a:t>Objetivos generales:</a:t>
            </a:r>
            <a:endParaRPr>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Optimización de la gestión de información</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Mejora de la eficiencia operativa</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Facilitar la toma de decisiones</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Mejorar la interacción paciente-clínica</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Implementar herramientas de última tecnología</a:t>
            </a:r>
            <a:endParaRPr sz="1200">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p:txBody>
      </p:sp>
      <p:pic>
        <p:nvPicPr>
          <p:cNvPr id="188" name="Google Shape;188;p21"/>
          <p:cNvPicPr preferRelativeResize="0"/>
          <p:nvPr/>
        </p:nvPicPr>
        <p:blipFill>
          <a:blip r:embed="rId3">
            <a:alphaModFix/>
          </a:blip>
          <a:stretch>
            <a:fillRect/>
          </a:stretch>
        </p:blipFill>
        <p:spPr>
          <a:xfrm>
            <a:off x="4745350" y="3037750"/>
            <a:ext cx="2555125" cy="2448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